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71" r:id="rId4"/>
    <p:sldId id="260" r:id="rId5"/>
    <p:sldId id="262" r:id="rId6"/>
    <p:sldId id="261" r:id="rId7"/>
    <p:sldId id="263" r:id="rId8"/>
    <p:sldId id="264" r:id="rId9"/>
    <p:sldId id="265" r:id="rId10"/>
    <p:sldId id="266" r:id="rId11"/>
    <p:sldId id="267" r:id="rId12"/>
    <p:sldId id="268" r:id="rId13"/>
    <p:sldId id="259" r:id="rId14"/>
    <p:sldId id="269" r:id="rId15"/>
    <p:sldId id="270" r:id="rId16"/>
    <p:sldId id="258" r:id="rId1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15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F33D2-E102-4899-8A69-1C185C950C5C}" type="datetimeFigureOut">
              <a:rPr lang="en-SI" smtClean="0"/>
              <a:t>13/11/2023</a:t>
            </a:fld>
            <a:endParaRPr lang="en-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06B540-83D5-493F-BA28-11D2981A2D5A}" type="slidenum">
              <a:rPr lang="en-SI" smtClean="0"/>
              <a:t>‹#›</a:t>
            </a:fld>
            <a:endParaRPr lang="en-SI"/>
          </a:p>
        </p:txBody>
      </p:sp>
    </p:spTree>
    <p:extLst>
      <p:ext uri="{BB962C8B-B14F-4D97-AF65-F5344CB8AC3E}">
        <p14:creationId xmlns:p14="http://schemas.microsoft.com/office/powerpoint/2010/main" val="154868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93015DE-0B6A-4359-812D-714F1AA52190}"/>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sl-SI"/>
              <a:t>Kliknite, če želite urediti slog naslova matrice</a:t>
            </a:r>
          </a:p>
        </p:txBody>
      </p:sp>
      <p:sp>
        <p:nvSpPr>
          <p:cNvPr id="3" name="Podnaslov 2">
            <a:extLst>
              <a:ext uri="{FF2B5EF4-FFF2-40B4-BE49-F238E27FC236}">
                <a16:creationId xmlns:a16="http://schemas.microsoft.com/office/drawing/2014/main" id="{A3FFA1B1-761E-455F-85C3-BD95F8B5C94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sl-SI"/>
              <a:t>Kliknite, če želite urediti slog podnaslova matrice</a:t>
            </a:r>
          </a:p>
        </p:txBody>
      </p:sp>
      <p:sp>
        <p:nvSpPr>
          <p:cNvPr id="4" name="Označba mesta datuma 3">
            <a:extLst>
              <a:ext uri="{FF2B5EF4-FFF2-40B4-BE49-F238E27FC236}">
                <a16:creationId xmlns:a16="http://schemas.microsoft.com/office/drawing/2014/main" id="{15CC7255-5AA2-4378-9CF9-ECFE96A6A1BE}"/>
              </a:ext>
            </a:extLst>
          </p:cNvPr>
          <p:cNvSpPr txBox="1">
            <a:spLocks noGrp="1"/>
          </p:cNvSpPr>
          <p:nvPr>
            <p:ph type="dt" sz="half" idx="7"/>
          </p:nvPr>
        </p:nvSpPr>
        <p:spPr/>
        <p:txBody>
          <a:bodyPr/>
          <a:lstStyle>
            <a:lvl1pPr>
              <a:defRPr/>
            </a:lvl1pPr>
          </a:lstStyle>
          <a:p>
            <a:pPr lvl="0"/>
            <a:r>
              <a:rPr lang="en-SI"/>
              <a:t>CC-BY 4.0 </a:t>
            </a:r>
            <a:endParaRPr lang="sl-SI"/>
          </a:p>
        </p:txBody>
      </p:sp>
      <p:sp>
        <p:nvSpPr>
          <p:cNvPr id="5" name="Označba mesta noge 4">
            <a:extLst>
              <a:ext uri="{FF2B5EF4-FFF2-40B4-BE49-F238E27FC236}">
                <a16:creationId xmlns:a16="http://schemas.microsoft.com/office/drawing/2014/main" id="{FDCB3195-0FD7-4625-B013-8130A892C804}"/>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1C114E7A-079C-40A3-A800-C5A99E3761A8}"/>
              </a:ext>
            </a:extLst>
          </p:cNvPr>
          <p:cNvSpPr txBox="1">
            <a:spLocks noGrp="1"/>
          </p:cNvSpPr>
          <p:nvPr>
            <p:ph type="sldNum" sz="quarter" idx="8"/>
          </p:nvPr>
        </p:nvSpPr>
        <p:spPr/>
        <p:txBody>
          <a:bodyPr/>
          <a:lstStyle>
            <a:lvl1pPr>
              <a:defRPr/>
            </a:lvl1pPr>
          </a:lstStyle>
          <a:p>
            <a:pPr lvl="0"/>
            <a:fld id="{1D0A02BD-3EF9-49DB-AD0A-68D8D5506561}" type="slidenum">
              <a:t>‹#›</a:t>
            </a:fld>
            <a:endParaRPr lang="sl-SI"/>
          </a:p>
        </p:txBody>
      </p:sp>
    </p:spTree>
    <p:extLst>
      <p:ext uri="{BB962C8B-B14F-4D97-AF65-F5344CB8AC3E}">
        <p14:creationId xmlns:p14="http://schemas.microsoft.com/office/powerpoint/2010/main" val="278831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686450-8FDB-4C58-A6C2-FE19DA0D5B36}"/>
              </a:ext>
            </a:extLst>
          </p:cNvPr>
          <p:cNvSpPr txBox="1">
            <a:spLocks noGrp="1"/>
          </p:cNvSpPr>
          <p:nvPr>
            <p:ph type="title"/>
          </p:nvPr>
        </p:nvSpPr>
        <p:spPr/>
        <p:txBody>
          <a:bodyPr/>
          <a:lstStyle>
            <a:lvl1pPr>
              <a:defRPr/>
            </a:lvl1pPr>
          </a:lstStyle>
          <a:p>
            <a:pPr lvl="0"/>
            <a:r>
              <a:rPr lang="sl-SI"/>
              <a:t>Kliknite, če želite urediti slog naslova matrice</a:t>
            </a:r>
          </a:p>
        </p:txBody>
      </p:sp>
      <p:sp>
        <p:nvSpPr>
          <p:cNvPr id="3" name="Označba mesta navpičnega besedila 2">
            <a:extLst>
              <a:ext uri="{FF2B5EF4-FFF2-40B4-BE49-F238E27FC236}">
                <a16:creationId xmlns:a16="http://schemas.microsoft.com/office/drawing/2014/main" id="{BD1BB774-C9DD-477C-8C53-849B6ABD575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525EF94A-C79C-47DC-80C2-3B4C960842C1}"/>
              </a:ext>
            </a:extLst>
          </p:cNvPr>
          <p:cNvSpPr txBox="1">
            <a:spLocks noGrp="1"/>
          </p:cNvSpPr>
          <p:nvPr>
            <p:ph type="dt" sz="half" idx="7"/>
          </p:nvPr>
        </p:nvSpPr>
        <p:spPr/>
        <p:txBody>
          <a:bodyPr/>
          <a:lstStyle>
            <a:lvl1pPr>
              <a:defRPr/>
            </a:lvl1pPr>
          </a:lstStyle>
          <a:p>
            <a:pPr lvl="0"/>
            <a:r>
              <a:rPr lang="en-SI"/>
              <a:t>CC-BY 4.0 </a:t>
            </a:r>
            <a:endParaRPr lang="sl-SI"/>
          </a:p>
        </p:txBody>
      </p:sp>
      <p:sp>
        <p:nvSpPr>
          <p:cNvPr id="5" name="Označba mesta noge 4">
            <a:extLst>
              <a:ext uri="{FF2B5EF4-FFF2-40B4-BE49-F238E27FC236}">
                <a16:creationId xmlns:a16="http://schemas.microsoft.com/office/drawing/2014/main" id="{1F99A3A2-6A88-4E5C-B1EC-914E51EC29D3}"/>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6F524C7E-4E7A-4108-8731-99D5305A737D}"/>
              </a:ext>
            </a:extLst>
          </p:cNvPr>
          <p:cNvSpPr txBox="1">
            <a:spLocks noGrp="1"/>
          </p:cNvSpPr>
          <p:nvPr>
            <p:ph type="sldNum" sz="quarter" idx="8"/>
          </p:nvPr>
        </p:nvSpPr>
        <p:spPr/>
        <p:txBody>
          <a:bodyPr/>
          <a:lstStyle>
            <a:lvl1pPr>
              <a:defRPr/>
            </a:lvl1pPr>
          </a:lstStyle>
          <a:p>
            <a:pPr lvl="0"/>
            <a:fld id="{E5DE3B24-1BB6-40FE-9B30-FD564B795AA8}" type="slidenum">
              <a:t>‹#›</a:t>
            </a:fld>
            <a:endParaRPr lang="sl-SI"/>
          </a:p>
        </p:txBody>
      </p:sp>
    </p:spTree>
    <p:extLst>
      <p:ext uri="{BB962C8B-B14F-4D97-AF65-F5344CB8AC3E}">
        <p14:creationId xmlns:p14="http://schemas.microsoft.com/office/powerpoint/2010/main" val="28672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E3755000-2520-4BA9-8D93-D3E354E43D94}"/>
              </a:ext>
            </a:extLst>
          </p:cNvPr>
          <p:cNvSpPr txBox="1">
            <a:spLocks noGrp="1"/>
          </p:cNvSpPr>
          <p:nvPr>
            <p:ph type="title" orient="vert"/>
          </p:nvPr>
        </p:nvSpPr>
        <p:spPr>
          <a:xfrm>
            <a:off x="8724903" y="365129"/>
            <a:ext cx="2628899" cy="5811834"/>
          </a:xfrm>
        </p:spPr>
        <p:txBody>
          <a:bodyPr vert="eaVert"/>
          <a:lstStyle>
            <a:lvl1pPr>
              <a:defRPr/>
            </a:lvl1pPr>
          </a:lstStyle>
          <a:p>
            <a:pPr lvl="0"/>
            <a:r>
              <a:rPr lang="sl-SI"/>
              <a:t>Kliknite, če želite urediti slog naslova matrice</a:t>
            </a:r>
          </a:p>
        </p:txBody>
      </p:sp>
      <p:sp>
        <p:nvSpPr>
          <p:cNvPr id="3" name="Označba mesta navpičnega besedila 2">
            <a:extLst>
              <a:ext uri="{FF2B5EF4-FFF2-40B4-BE49-F238E27FC236}">
                <a16:creationId xmlns:a16="http://schemas.microsoft.com/office/drawing/2014/main" id="{098FF454-37FA-46C2-9824-D845E464EE33}"/>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5980DAA-A8A8-48DC-A67F-4AFFD90D5DE3}"/>
              </a:ext>
            </a:extLst>
          </p:cNvPr>
          <p:cNvSpPr txBox="1">
            <a:spLocks noGrp="1"/>
          </p:cNvSpPr>
          <p:nvPr>
            <p:ph type="dt" sz="half" idx="7"/>
          </p:nvPr>
        </p:nvSpPr>
        <p:spPr/>
        <p:txBody>
          <a:bodyPr/>
          <a:lstStyle>
            <a:lvl1pPr>
              <a:defRPr/>
            </a:lvl1pPr>
          </a:lstStyle>
          <a:p>
            <a:pPr lvl="0"/>
            <a:r>
              <a:rPr lang="en-SI"/>
              <a:t>CC-BY 4.0 </a:t>
            </a:r>
            <a:endParaRPr lang="sl-SI"/>
          </a:p>
        </p:txBody>
      </p:sp>
      <p:sp>
        <p:nvSpPr>
          <p:cNvPr id="5" name="Označba mesta noge 4">
            <a:extLst>
              <a:ext uri="{FF2B5EF4-FFF2-40B4-BE49-F238E27FC236}">
                <a16:creationId xmlns:a16="http://schemas.microsoft.com/office/drawing/2014/main" id="{0D610F78-5FD8-4ECA-BE77-FBBC17FBDAAF}"/>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1F651D5A-E25A-4951-92D2-D0DD027F2181}"/>
              </a:ext>
            </a:extLst>
          </p:cNvPr>
          <p:cNvSpPr txBox="1">
            <a:spLocks noGrp="1"/>
          </p:cNvSpPr>
          <p:nvPr>
            <p:ph type="sldNum" sz="quarter" idx="8"/>
          </p:nvPr>
        </p:nvSpPr>
        <p:spPr/>
        <p:txBody>
          <a:bodyPr/>
          <a:lstStyle>
            <a:lvl1pPr>
              <a:defRPr/>
            </a:lvl1pPr>
          </a:lstStyle>
          <a:p>
            <a:pPr lvl="0"/>
            <a:fld id="{C716E6A3-B88E-447E-A820-282CE1BD249A}" type="slidenum">
              <a:t>‹#›</a:t>
            </a:fld>
            <a:endParaRPr lang="sl-SI"/>
          </a:p>
        </p:txBody>
      </p:sp>
    </p:spTree>
    <p:extLst>
      <p:ext uri="{BB962C8B-B14F-4D97-AF65-F5344CB8AC3E}">
        <p14:creationId xmlns:p14="http://schemas.microsoft.com/office/powerpoint/2010/main" val="341732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E6CF85C-EEE3-47CC-8CBE-00AF9F96B6E6}"/>
              </a:ext>
            </a:extLst>
          </p:cNvPr>
          <p:cNvSpPr txBox="1">
            <a:spLocks noGrp="1"/>
          </p:cNvSpPr>
          <p:nvPr>
            <p:ph type="title"/>
          </p:nvPr>
        </p:nvSpPr>
        <p:spPr/>
        <p:txBody>
          <a:bodyPr/>
          <a:lstStyle>
            <a:lvl1pPr>
              <a:defRPr/>
            </a:lvl1pPr>
          </a:lstStyle>
          <a:p>
            <a:pPr lvl="0"/>
            <a:r>
              <a:rPr lang="sl-SI"/>
              <a:t>Kliknite, če želite urediti slog naslova matrice</a:t>
            </a:r>
          </a:p>
        </p:txBody>
      </p:sp>
      <p:sp>
        <p:nvSpPr>
          <p:cNvPr id="3" name="Označba mesta vsebine 2">
            <a:extLst>
              <a:ext uri="{FF2B5EF4-FFF2-40B4-BE49-F238E27FC236}">
                <a16:creationId xmlns:a16="http://schemas.microsoft.com/office/drawing/2014/main" id="{A633A5AD-F352-44FD-AE74-7203961DF29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A0850A0-FCA2-427A-B5AB-B7506D28CAFA}"/>
              </a:ext>
            </a:extLst>
          </p:cNvPr>
          <p:cNvSpPr txBox="1">
            <a:spLocks noGrp="1"/>
          </p:cNvSpPr>
          <p:nvPr>
            <p:ph type="dt" sz="half" idx="7"/>
          </p:nvPr>
        </p:nvSpPr>
        <p:spPr/>
        <p:txBody>
          <a:bodyPr/>
          <a:lstStyle>
            <a:lvl1pPr>
              <a:defRPr/>
            </a:lvl1pPr>
          </a:lstStyle>
          <a:p>
            <a:pPr lvl="0"/>
            <a:r>
              <a:rPr lang="en-SI"/>
              <a:t>CC-BY 4.0 </a:t>
            </a:r>
            <a:endParaRPr lang="sl-SI"/>
          </a:p>
        </p:txBody>
      </p:sp>
      <p:sp>
        <p:nvSpPr>
          <p:cNvPr id="5" name="Označba mesta noge 4">
            <a:extLst>
              <a:ext uri="{FF2B5EF4-FFF2-40B4-BE49-F238E27FC236}">
                <a16:creationId xmlns:a16="http://schemas.microsoft.com/office/drawing/2014/main" id="{A19168F2-D441-4A66-A59A-000A363A653D}"/>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9D45D5C8-6F9D-47CA-AF36-9AF3DA75D40D}"/>
              </a:ext>
            </a:extLst>
          </p:cNvPr>
          <p:cNvSpPr txBox="1">
            <a:spLocks noGrp="1"/>
          </p:cNvSpPr>
          <p:nvPr>
            <p:ph type="sldNum" sz="quarter" idx="8"/>
          </p:nvPr>
        </p:nvSpPr>
        <p:spPr/>
        <p:txBody>
          <a:bodyPr/>
          <a:lstStyle>
            <a:lvl1pPr>
              <a:defRPr/>
            </a:lvl1pPr>
          </a:lstStyle>
          <a:p>
            <a:pPr lvl="0"/>
            <a:fld id="{8A0EFE42-92AD-42D5-BE90-88AC7DBFDD23}" type="slidenum">
              <a:t>‹#›</a:t>
            </a:fld>
            <a:endParaRPr lang="sl-SI"/>
          </a:p>
        </p:txBody>
      </p:sp>
    </p:spTree>
    <p:extLst>
      <p:ext uri="{BB962C8B-B14F-4D97-AF65-F5344CB8AC3E}">
        <p14:creationId xmlns:p14="http://schemas.microsoft.com/office/powerpoint/2010/main" val="101788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E54183-9CD4-4062-B57D-617AE26F4B5E}"/>
              </a:ext>
            </a:extLst>
          </p:cNvPr>
          <p:cNvSpPr txBox="1">
            <a:spLocks noGrp="1"/>
          </p:cNvSpPr>
          <p:nvPr>
            <p:ph type="title"/>
          </p:nvPr>
        </p:nvSpPr>
        <p:spPr>
          <a:xfrm>
            <a:off x="831847" y="1709735"/>
            <a:ext cx="10515600" cy="2852735"/>
          </a:xfrm>
        </p:spPr>
        <p:txBody>
          <a:bodyPr anchor="b"/>
          <a:lstStyle>
            <a:lvl1pPr>
              <a:defRPr sz="6000"/>
            </a:lvl1pPr>
          </a:lstStyle>
          <a:p>
            <a:pPr lvl="0"/>
            <a:r>
              <a:rPr lang="sl-SI"/>
              <a:t>Kliknite, če želite urediti slog naslova matrice</a:t>
            </a:r>
          </a:p>
        </p:txBody>
      </p:sp>
      <p:sp>
        <p:nvSpPr>
          <p:cNvPr id="3" name="Označba mesta besedila 2">
            <a:extLst>
              <a:ext uri="{FF2B5EF4-FFF2-40B4-BE49-F238E27FC236}">
                <a16:creationId xmlns:a16="http://schemas.microsoft.com/office/drawing/2014/main" id="{7067F894-40D7-43DB-9053-AA67169B8641}"/>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6037A99F-7EBA-4022-B4A8-AA7B721DE2CD}"/>
              </a:ext>
            </a:extLst>
          </p:cNvPr>
          <p:cNvSpPr txBox="1">
            <a:spLocks noGrp="1"/>
          </p:cNvSpPr>
          <p:nvPr>
            <p:ph type="dt" sz="half" idx="7"/>
          </p:nvPr>
        </p:nvSpPr>
        <p:spPr/>
        <p:txBody>
          <a:bodyPr/>
          <a:lstStyle>
            <a:lvl1pPr>
              <a:defRPr/>
            </a:lvl1pPr>
          </a:lstStyle>
          <a:p>
            <a:pPr lvl="0"/>
            <a:r>
              <a:rPr lang="en-SI"/>
              <a:t>CC-BY 4.0 </a:t>
            </a:r>
            <a:endParaRPr lang="sl-SI"/>
          </a:p>
        </p:txBody>
      </p:sp>
      <p:sp>
        <p:nvSpPr>
          <p:cNvPr id="5" name="Označba mesta noge 4">
            <a:extLst>
              <a:ext uri="{FF2B5EF4-FFF2-40B4-BE49-F238E27FC236}">
                <a16:creationId xmlns:a16="http://schemas.microsoft.com/office/drawing/2014/main" id="{0A9F0F64-EBEF-4D8B-9E18-A7E9D88871EE}"/>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CA42EB3C-C4BE-44F2-AF12-0B20547AEF50}"/>
              </a:ext>
            </a:extLst>
          </p:cNvPr>
          <p:cNvSpPr txBox="1">
            <a:spLocks noGrp="1"/>
          </p:cNvSpPr>
          <p:nvPr>
            <p:ph type="sldNum" sz="quarter" idx="8"/>
          </p:nvPr>
        </p:nvSpPr>
        <p:spPr/>
        <p:txBody>
          <a:bodyPr/>
          <a:lstStyle>
            <a:lvl1pPr>
              <a:defRPr/>
            </a:lvl1pPr>
          </a:lstStyle>
          <a:p>
            <a:pPr lvl="0"/>
            <a:fld id="{D7FF7150-F341-476F-AC6C-3B00EDCBCFC2}" type="slidenum">
              <a:t>‹#›</a:t>
            </a:fld>
            <a:endParaRPr lang="sl-SI"/>
          </a:p>
        </p:txBody>
      </p:sp>
    </p:spTree>
    <p:extLst>
      <p:ext uri="{BB962C8B-B14F-4D97-AF65-F5344CB8AC3E}">
        <p14:creationId xmlns:p14="http://schemas.microsoft.com/office/powerpoint/2010/main" val="14037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DFEF52-04EF-46E3-8445-9939C429C336}"/>
              </a:ext>
            </a:extLst>
          </p:cNvPr>
          <p:cNvSpPr txBox="1">
            <a:spLocks noGrp="1"/>
          </p:cNvSpPr>
          <p:nvPr>
            <p:ph type="title"/>
          </p:nvPr>
        </p:nvSpPr>
        <p:spPr/>
        <p:txBody>
          <a:bodyPr/>
          <a:lstStyle>
            <a:lvl1pPr>
              <a:defRPr/>
            </a:lvl1pPr>
          </a:lstStyle>
          <a:p>
            <a:pPr lvl="0"/>
            <a:r>
              <a:rPr lang="sl-SI"/>
              <a:t>Kliknite, če želite urediti slog naslova matrice</a:t>
            </a:r>
          </a:p>
        </p:txBody>
      </p:sp>
      <p:sp>
        <p:nvSpPr>
          <p:cNvPr id="3" name="Označba mesta vsebine 2">
            <a:extLst>
              <a:ext uri="{FF2B5EF4-FFF2-40B4-BE49-F238E27FC236}">
                <a16:creationId xmlns:a16="http://schemas.microsoft.com/office/drawing/2014/main" id="{91FC91AD-32FC-4E39-837E-24B8763B3D3E}"/>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C7448A1A-8B33-48C3-920D-DB46DCEB9749}"/>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F43985FA-45A7-4F58-8C56-2C493CFD92CB}"/>
              </a:ext>
            </a:extLst>
          </p:cNvPr>
          <p:cNvSpPr txBox="1">
            <a:spLocks noGrp="1"/>
          </p:cNvSpPr>
          <p:nvPr>
            <p:ph type="dt" sz="half" idx="7"/>
          </p:nvPr>
        </p:nvSpPr>
        <p:spPr/>
        <p:txBody>
          <a:bodyPr/>
          <a:lstStyle>
            <a:lvl1pPr>
              <a:defRPr/>
            </a:lvl1pPr>
          </a:lstStyle>
          <a:p>
            <a:pPr lvl="0"/>
            <a:r>
              <a:rPr lang="en-SI"/>
              <a:t>CC-BY 4.0 </a:t>
            </a:r>
            <a:endParaRPr lang="sl-SI"/>
          </a:p>
        </p:txBody>
      </p:sp>
      <p:sp>
        <p:nvSpPr>
          <p:cNvPr id="6" name="Označba mesta noge 5">
            <a:extLst>
              <a:ext uri="{FF2B5EF4-FFF2-40B4-BE49-F238E27FC236}">
                <a16:creationId xmlns:a16="http://schemas.microsoft.com/office/drawing/2014/main" id="{CE8B6395-DC4D-40EB-8E08-9D084B6707FC}"/>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7" name="Označba mesta številke diapozitiva 6">
            <a:extLst>
              <a:ext uri="{FF2B5EF4-FFF2-40B4-BE49-F238E27FC236}">
                <a16:creationId xmlns:a16="http://schemas.microsoft.com/office/drawing/2014/main" id="{88D154CE-84E4-47B3-ABB8-3188177D08C8}"/>
              </a:ext>
            </a:extLst>
          </p:cNvPr>
          <p:cNvSpPr txBox="1">
            <a:spLocks noGrp="1"/>
          </p:cNvSpPr>
          <p:nvPr>
            <p:ph type="sldNum" sz="quarter" idx="8"/>
          </p:nvPr>
        </p:nvSpPr>
        <p:spPr/>
        <p:txBody>
          <a:bodyPr/>
          <a:lstStyle>
            <a:lvl1pPr>
              <a:defRPr/>
            </a:lvl1pPr>
          </a:lstStyle>
          <a:p>
            <a:pPr lvl="0"/>
            <a:fld id="{A65E26CE-CEB9-4DBC-BD39-BB279A1A0D60}" type="slidenum">
              <a:t>‹#›</a:t>
            </a:fld>
            <a:endParaRPr lang="sl-SI"/>
          </a:p>
        </p:txBody>
      </p:sp>
    </p:spTree>
    <p:extLst>
      <p:ext uri="{BB962C8B-B14F-4D97-AF65-F5344CB8AC3E}">
        <p14:creationId xmlns:p14="http://schemas.microsoft.com/office/powerpoint/2010/main" val="9469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25580F-5ED2-4C33-B3B7-BF285CF7AC34}"/>
              </a:ext>
            </a:extLst>
          </p:cNvPr>
          <p:cNvSpPr txBox="1">
            <a:spLocks noGrp="1"/>
          </p:cNvSpPr>
          <p:nvPr>
            <p:ph type="title"/>
          </p:nvPr>
        </p:nvSpPr>
        <p:spPr>
          <a:xfrm>
            <a:off x="839784" y="365129"/>
            <a:ext cx="10515600" cy="1325559"/>
          </a:xfrm>
        </p:spPr>
        <p:txBody>
          <a:bodyPr/>
          <a:lstStyle>
            <a:lvl1pPr>
              <a:defRPr/>
            </a:lvl1pPr>
          </a:lstStyle>
          <a:p>
            <a:pPr lvl="0"/>
            <a:r>
              <a:rPr lang="sl-SI"/>
              <a:t>Kliknite, če želite urediti slog naslova matrice</a:t>
            </a:r>
          </a:p>
        </p:txBody>
      </p:sp>
      <p:sp>
        <p:nvSpPr>
          <p:cNvPr id="3" name="Označba mesta besedila 2">
            <a:extLst>
              <a:ext uri="{FF2B5EF4-FFF2-40B4-BE49-F238E27FC236}">
                <a16:creationId xmlns:a16="http://schemas.microsoft.com/office/drawing/2014/main" id="{3AB74DCE-081C-474C-9E6B-42E0A91B2232}"/>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FCBE6D20-4742-46EF-9CBD-5375FC0ECFB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B4A401FE-13BF-41B6-A4A1-77B753582EB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1DBE898F-EFB4-4D7F-B4E1-888032A6EBA1}"/>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F899EFC8-98F4-4772-8EDA-460387F043E6}"/>
              </a:ext>
            </a:extLst>
          </p:cNvPr>
          <p:cNvSpPr txBox="1">
            <a:spLocks noGrp="1"/>
          </p:cNvSpPr>
          <p:nvPr>
            <p:ph type="dt" sz="half" idx="7"/>
          </p:nvPr>
        </p:nvSpPr>
        <p:spPr/>
        <p:txBody>
          <a:bodyPr/>
          <a:lstStyle>
            <a:lvl1pPr>
              <a:defRPr/>
            </a:lvl1pPr>
          </a:lstStyle>
          <a:p>
            <a:pPr lvl="0"/>
            <a:r>
              <a:rPr lang="en-SI"/>
              <a:t>CC-BY 4.0 </a:t>
            </a:r>
            <a:endParaRPr lang="sl-SI"/>
          </a:p>
        </p:txBody>
      </p:sp>
      <p:sp>
        <p:nvSpPr>
          <p:cNvPr id="8" name="Označba mesta noge 7">
            <a:extLst>
              <a:ext uri="{FF2B5EF4-FFF2-40B4-BE49-F238E27FC236}">
                <a16:creationId xmlns:a16="http://schemas.microsoft.com/office/drawing/2014/main" id="{D9B19811-8415-49F3-9154-05A93D34F164}"/>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9" name="Označba mesta številke diapozitiva 8">
            <a:extLst>
              <a:ext uri="{FF2B5EF4-FFF2-40B4-BE49-F238E27FC236}">
                <a16:creationId xmlns:a16="http://schemas.microsoft.com/office/drawing/2014/main" id="{80426345-1C3E-49E5-85B5-78C46BFEB6EF}"/>
              </a:ext>
            </a:extLst>
          </p:cNvPr>
          <p:cNvSpPr txBox="1">
            <a:spLocks noGrp="1"/>
          </p:cNvSpPr>
          <p:nvPr>
            <p:ph type="sldNum" sz="quarter" idx="8"/>
          </p:nvPr>
        </p:nvSpPr>
        <p:spPr/>
        <p:txBody>
          <a:bodyPr/>
          <a:lstStyle>
            <a:lvl1pPr>
              <a:defRPr/>
            </a:lvl1pPr>
          </a:lstStyle>
          <a:p>
            <a:pPr lvl="0"/>
            <a:fld id="{1CB4BDF0-9E83-47ED-B205-2E4AFA5B5A77}" type="slidenum">
              <a:t>‹#›</a:t>
            </a:fld>
            <a:endParaRPr lang="sl-SI"/>
          </a:p>
        </p:txBody>
      </p:sp>
    </p:spTree>
    <p:extLst>
      <p:ext uri="{BB962C8B-B14F-4D97-AF65-F5344CB8AC3E}">
        <p14:creationId xmlns:p14="http://schemas.microsoft.com/office/powerpoint/2010/main" val="97164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89A1017-E92F-444E-A06B-4279CB0E5D6B}"/>
              </a:ext>
            </a:extLst>
          </p:cNvPr>
          <p:cNvSpPr txBox="1">
            <a:spLocks noGrp="1"/>
          </p:cNvSpPr>
          <p:nvPr>
            <p:ph type="title"/>
          </p:nvPr>
        </p:nvSpPr>
        <p:spPr/>
        <p:txBody>
          <a:bodyPr/>
          <a:lstStyle>
            <a:lvl1pPr>
              <a:defRPr/>
            </a:lvl1pPr>
          </a:lstStyle>
          <a:p>
            <a:pPr lvl="0"/>
            <a:r>
              <a:rPr lang="sl-SI"/>
              <a:t>Kliknite, če želite urediti slog naslova matrice</a:t>
            </a:r>
          </a:p>
        </p:txBody>
      </p:sp>
      <p:sp>
        <p:nvSpPr>
          <p:cNvPr id="3" name="Označba mesta datuma 2">
            <a:extLst>
              <a:ext uri="{FF2B5EF4-FFF2-40B4-BE49-F238E27FC236}">
                <a16:creationId xmlns:a16="http://schemas.microsoft.com/office/drawing/2014/main" id="{5EC025A8-E2B2-4B86-83D0-AA7EC34394E8}"/>
              </a:ext>
            </a:extLst>
          </p:cNvPr>
          <p:cNvSpPr txBox="1">
            <a:spLocks noGrp="1"/>
          </p:cNvSpPr>
          <p:nvPr>
            <p:ph type="dt" sz="half" idx="7"/>
          </p:nvPr>
        </p:nvSpPr>
        <p:spPr/>
        <p:txBody>
          <a:bodyPr/>
          <a:lstStyle>
            <a:lvl1pPr>
              <a:defRPr/>
            </a:lvl1pPr>
          </a:lstStyle>
          <a:p>
            <a:pPr lvl="0"/>
            <a:r>
              <a:rPr lang="en-SI"/>
              <a:t>CC-BY 4.0 </a:t>
            </a:r>
            <a:endParaRPr lang="sl-SI"/>
          </a:p>
        </p:txBody>
      </p:sp>
      <p:sp>
        <p:nvSpPr>
          <p:cNvPr id="4" name="Označba mesta noge 3">
            <a:extLst>
              <a:ext uri="{FF2B5EF4-FFF2-40B4-BE49-F238E27FC236}">
                <a16:creationId xmlns:a16="http://schemas.microsoft.com/office/drawing/2014/main" id="{BAFB69F0-3D8B-4FDC-81AA-B64FFD1FF734}"/>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5" name="Označba mesta številke diapozitiva 4">
            <a:extLst>
              <a:ext uri="{FF2B5EF4-FFF2-40B4-BE49-F238E27FC236}">
                <a16:creationId xmlns:a16="http://schemas.microsoft.com/office/drawing/2014/main" id="{58ED3B58-444C-4FE7-8B4A-35D52C16871A}"/>
              </a:ext>
            </a:extLst>
          </p:cNvPr>
          <p:cNvSpPr txBox="1">
            <a:spLocks noGrp="1"/>
          </p:cNvSpPr>
          <p:nvPr>
            <p:ph type="sldNum" sz="quarter" idx="8"/>
          </p:nvPr>
        </p:nvSpPr>
        <p:spPr/>
        <p:txBody>
          <a:bodyPr/>
          <a:lstStyle>
            <a:lvl1pPr>
              <a:defRPr/>
            </a:lvl1pPr>
          </a:lstStyle>
          <a:p>
            <a:pPr lvl="0"/>
            <a:fld id="{529E6D11-F17D-4D9E-890C-C441F2E0F260}" type="slidenum">
              <a:t>‹#›</a:t>
            </a:fld>
            <a:endParaRPr lang="sl-SI"/>
          </a:p>
        </p:txBody>
      </p:sp>
    </p:spTree>
    <p:extLst>
      <p:ext uri="{BB962C8B-B14F-4D97-AF65-F5344CB8AC3E}">
        <p14:creationId xmlns:p14="http://schemas.microsoft.com/office/powerpoint/2010/main" val="326140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EA0658B4-97DB-45BB-9817-05B1B0BABB78}"/>
              </a:ext>
            </a:extLst>
          </p:cNvPr>
          <p:cNvSpPr txBox="1">
            <a:spLocks noGrp="1"/>
          </p:cNvSpPr>
          <p:nvPr>
            <p:ph type="dt" sz="half" idx="7"/>
          </p:nvPr>
        </p:nvSpPr>
        <p:spPr/>
        <p:txBody>
          <a:bodyPr/>
          <a:lstStyle>
            <a:lvl1pPr>
              <a:defRPr/>
            </a:lvl1pPr>
          </a:lstStyle>
          <a:p>
            <a:pPr lvl="0"/>
            <a:r>
              <a:rPr lang="en-SI"/>
              <a:t>CC-BY 4.0 </a:t>
            </a:r>
            <a:endParaRPr lang="sl-SI"/>
          </a:p>
        </p:txBody>
      </p:sp>
      <p:sp>
        <p:nvSpPr>
          <p:cNvPr id="3" name="Označba mesta noge 2">
            <a:extLst>
              <a:ext uri="{FF2B5EF4-FFF2-40B4-BE49-F238E27FC236}">
                <a16:creationId xmlns:a16="http://schemas.microsoft.com/office/drawing/2014/main" id="{8E4E4BA2-EB71-4FB7-91B8-E4219CD274AC}"/>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4" name="Označba mesta številke diapozitiva 3">
            <a:extLst>
              <a:ext uri="{FF2B5EF4-FFF2-40B4-BE49-F238E27FC236}">
                <a16:creationId xmlns:a16="http://schemas.microsoft.com/office/drawing/2014/main" id="{1E1767CA-417E-4649-9B95-BE2E27816C94}"/>
              </a:ext>
            </a:extLst>
          </p:cNvPr>
          <p:cNvSpPr txBox="1">
            <a:spLocks noGrp="1"/>
          </p:cNvSpPr>
          <p:nvPr>
            <p:ph type="sldNum" sz="quarter" idx="8"/>
          </p:nvPr>
        </p:nvSpPr>
        <p:spPr/>
        <p:txBody>
          <a:bodyPr/>
          <a:lstStyle>
            <a:lvl1pPr>
              <a:defRPr/>
            </a:lvl1pPr>
          </a:lstStyle>
          <a:p>
            <a:pPr lvl="0"/>
            <a:fld id="{40F83BA7-4006-4A92-965F-51F5FAD39B08}" type="slidenum">
              <a:t>‹#›</a:t>
            </a:fld>
            <a:endParaRPr lang="sl-SI"/>
          </a:p>
        </p:txBody>
      </p:sp>
    </p:spTree>
    <p:extLst>
      <p:ext uri="{BB962C8B-B14F-4D97-AF65-F5344CB8AC3E}">
        <p14:creationId xmlns:p14="http://schemas.microsoft.com/office/powerpoint/2010/main" val="336086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FE992C-1B72-45AA-8F41-865405FDD483}"/>
              </a:ext>
            </a:extLst>
          </p:cNvPr>
          <p:cNvSpPr txBox="1">
            <a:spLocks noGrp="1"/>
          </p:cNvSpPr>
          <p:nvPr>
            <p:ph type="title"/>
          </p:nvPr>
        </p:nvSpPr>
        <p:spPr>
          <a:xfrm>
            <a:off x="839784" y="457200"/>
            <a:ext cx="3932240" cy="1600200"/>
          </a:xfrm>
        </p:spPr>
        <p:txBody>
          <a:bodyPr anchor="b"/>
          <a:lstStyle>
            <a:lvl1pPr>
              <a:defRPr sz="3200"/>
            </a:lvl1pPr>
          </a:lstStyle>
          <a:p>
            <a:pPr lvl="0"/>
            <a:r>
              <a:rPr lang="sl-SI"/>
              <a:t>Kliknite, če želite urediti slog naslova matrice</a:t>
            </a:r>
          </a:p>
        </p:txBody>
      </p:sp>
      <p:sp>
        <p:nvSpPr>
          <p:cNvPr id="3" name="Označba mesta vsebine 2">
            <a:extLst>
              <a:ext uri="{FF2B5EF4-FFF2-40B4-BE49-F238E27FC236}">
                <a16:creationId xmlns:a16="http://schemas.microsoft.com/office/drawing/2014/main" id="{C1F67724-0150-42F1-A96C-80D97B037B1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DE07904A-61BD-4B3B-97CA-20307400394F}"/>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A916CE77-74E0-4C5C-9F40-F10C0577B8E6}"/>
              </a:ext>
            </a:extLst>
          </p:cNvPr>
          <p:cNvSpPr txBox="1">
            <a:spLocks noGrp="1"/>
          </p:cNvSpPr>
          <p:nvPr>
            <p:ph type="dt" sz="half" idx="7"/>
          </p:nvPr>
        </p:nvSpPr>
        <p:spPr/>
        <p:txBody>
          <a:bodyPr/>
          <a:lstStyle>
            <a:lvl1pPr>
              <a:defRPr/>
            </a:lvl1pPr>
          </a:lstStyle>
          <a:p>
            <a:pPr lvl="0"/>
            <a:r>
              <a:rPr lang="en-SI"/>
              <a:t>CC-BY 4.0 </a:t>
            </a:r>
            <a:endParaRPr lang="sl-SI"/>
          </a:p>
        </p:txBody>
      </p:sp>
      <p:sp>
        <p:nvSpPr>
          <p:cNvPr id="6" name="Označba mesta noge 5">
            <a:extLst>
              <a:ext uri="{FF2B5EF4-FFF2-40B4-BE49-F238E27FC236}">
                <a16:creationId xmlns:a16="http://schemas.microsoft.com/office/drawing/2014/main" id="{F0B17CCA-5C46-4953-B4D8-6CD7D0221341}"/>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7" name="Označba mesta številke diapozitiva 6">
            <a:extLst>
              <a:ext uri="{FF2B5EF4-FFF2-40B4-BE49-F238E27FC236}">
                <a16:creationId xmlns:a16="http://schemas.microsoft.com/office/drawing/2014/main" id="{F738DC75-CDBF-45CC-9A14-F142839839BE}"/>
              </a:ext>
            </a:extLst>
          </p:cNvPr>
          <p:cNvSpPr txBox="1">
            <a:spLocks noGrp="1"/>
          </p:cNvSpPr>
          <p:nvPr>
            <p:ph type="sldNum" sz="quarter" idx="8"/>
          </p:nvPr>
        </p:nvSpPr>
        <p:spPr/>
        <p:txBody>
          <a:bodyPr/>
          <a:lstStyle>
            <a:lvl1pPr>
              <a:defRPr/>
            </a:lvl1pPr>
          </a:lstStyle>
          <a:p>
            <a:pPr lvl="0"/>
            <a:fld id="{BD572751-0683-41E3-8EC9-C7F3342E4C87}" type="slidenum">
              <a:t>‹#›</a:t>
            </a:fld>
            <a:endParaRPr lang="sl-SI"/>
          </a:p>
        </p:txBody>
      </p:sp>
    </p:spTree>
    <p:extLst>
      <p:ext uri="{BB962C8B-B14F-4D97-AF65-F5344CB8AC3E}">
        <p14:creationId xmlns:p14="http://schemas.microsoft.com/office/powerpoint/2010/main" val="252739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E3247A-0C9E-49AC-B824-F80FB4FE1B12}"/>
              </a:ext>
            </a:extLst>
          </p:cNvPr>
          <p:cNvSpPr txBox="1">
            <a:spLocks noGrp="1"/>
          </p:cNvSpPr>
          <p:nvPr>
            <p:ph type="title"/>
          </p:nvPr>
        </p:nvSpPr>
        <p:spPr>
          <a:xfrm>
            <a:off x="839784" y="457200"/>
            <a:ext cx="3932240" cy="1600200"/>
          </a:xfrm>
        </p:spPr>
        <p:txBody>
          <a:bodyPr anchor="b"/>
          <a:lstStyle>
            <a:lvl1pPr>
              <a:defRPr sz="3200"/>
            </a:lvl1pPr>
          </a:lstStyle>
          <a:p>
            <a:pPr lvl="0"/>
            <a:r>
              <a:rPr lang="sl-SI"/>
              <a:t>Kliknite, če želite urediti slog naslova matrice</a:t>
            </a:r>
          </a:p>
        </p:txBody>
      </p:sp>
      <p:sp>
        <p:nvSpPr>
          <p:cNvPr id="3" name="Označba mesta slike 2">
            <a:extLst>
              <a:ext uri="{FF2B5EF4-FFF2-40B4-BE49-F238E27FC236}">
                <a16:creationId xmlns:a16="http://schemas.microsoft.com/office/drawing/2014/main" id="{C1D222B3-ADB9-4ACD-819A-BD41309E623A}"/>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sl-SI"/>
          </a:p>
        </p:txBody>
      </p:sp>
      <p:sp>
        <p:nvSpPr>
          <p:cNvPr id="4" name="Označba mesta besedila 3">
            <a:extLst>
              <a:ext uri="{FF2B5EF4-FFF2-40B4-BE49-F238E27FC236}">
                <a16:creationId xmlns:a16="http://schemas.microsoft.com/office/drawing/2014/main" id="{568388EF-2BCD-418C-83CB-44041CFC9CB2}"/>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7215F192-2977-4E91-A69F-578EEA2D02CF}"/>
              </a:ext>
            </a:extLst>
          </p:cNvPr>
          <p:cNvSpPr txBox="1">
            <a:spLocks noGrp="1"/>
          </p:cNvSpPr>
          <p:nvPr>
            <p:ph type="dt" sz="half" idx="7"/>
          </p:nvPr>
        </p:nvSpPr>
        <p:spPr/>
        <p:txBody>
          <a:bodyPr/>
          <a:lstStyle>
            <a:lvl1pPr>
              <a:defRPr/>
            </a:lvl1pPr>
          </a:lstStyle>
          <a:p>
            <a:pPr lvl="0"/>
            <a:r>
              <a:rPr lang="en-SI"/>
              <a:t>CC-BY 4.0 </a:t>
            </a:r>
            <a:endParaRPr lang="sl-SI"/>
          </a:p>
        </p:txBody>
      </p:sp>
      <p:sp>
        <p:nvSpPr>
          <p:cNvPr id="6" name="Označba mesta noge 5">
            <a:extLst>
              <a:ext uri="{FF2B5EF4-FFF2-40B4-BE49-F238E27FC236}">
                <a16:creationId xmlns:a16="http://schemas.microsoft.com/office/drawing/2014/main" id="{455641E2-225B-4EEE-B460-60456FFEABD5}"/>
              </a:ext>
            </a:extLst>
          </p:cNvPr>
          <p:cNvSpPr txBox="1">
            <a:spLocks noGrp="1"/>
          </p:cNvSpPr>
          <p:nvPr>
            <p:ph type="ftr" sz="quarter" idx="9"/>
          </p:nvPr>
        </p:nvSpPr>
        <p:spPr/>
        <p:txBody>
          <a:bodyPr/>
          <a:lstStyle>
            <a:lvl1pPr>
              <a:defRPr/>
            </a:lvl1pPr>
          </a:lstStyle>
          <a:p>
            <a:pPr lvl="0"/>
            <a:r>
              <a:rPr lang="sl-SI"/>
              <a:t>Strateški dnevi IJS, Portorož, 8. 11. 2023</a:t>
            </a:r>
          </a:p>
        </p:txBody>
      </p:sp>
      <p:sp>
        <p:nvSpPr>
          <p:cNvPr id="7" name="Označba mesta številke diapozitiva 6">
            <a:extLst>
              <a:ext uri="{FF2B5EF4-FFF2-40B4-BE49-F238E27FC236}">
                <a16:creationId xmlns:a16="http://schemas.microsoft.com/office/drawing/2014/main" id="{2C9EFBD8-424F-468B-8A9B-9FD938A33871}"/>
              </a:ext>
            </a:extLst>
          </p:cNvPr>
          <p:cNvSpPr txBox="1">
            <a:spLocks noGrp="1"/>
          </p:cNvSpPr>
          <p:nvPr>
            <p:ph type="sldNum" sz="quarter" idx="8"/>
          </p:nvPr>
        </p:nvSpPr>
        <p:spPr/>
        <p:txBody>
          <a:bodyPr/>
          <a:lstStyle>
            <a:lvl1pPr>
              <a:defRPr/>
            </a:lvl1pPr>
          </a:lstStyle>
          <a:p>
            <a:pPr lvl="0"/>
            <a:fld id="{6BF8481C-9189-4038-86C9-B779C873B355}" type="slidenum">
              <a:t>‹#›</a:t>
            </a:fld>
            <a:endParaRPr lang="sl-SI"/>
          </a:p>
        </p:txBody>
      </p:sp>
    </p:spTree>
    <p:extLst>
      <p:ext uri="{BB962C8B-B14F-4D97-AF65-F5344CB8AC3E}">
        <p14:creationId xmlns:p14="http://schemas.microsoft.com/office/powerpoint/2010/main" val="134006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C329FD34-FFB4-4621-9FA2-6D2C1E445DAC}"/>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sl-SI"/>
              <a:t>Kliknite, če želite urediti slog naslova matrice</a:t>
            </a:r>
          </a:p>
        </p:txBody>
      </p:sp>
      <p:sp>
        <p:nvSpPr>
          <p:cNvPr id="3" name="Označba mesta besedila 2">
            <a:extLst>
              <a:ext uri="{FF2B5EF4-FFF2-40B4-BE49-F238E27FC236}">
                <a16:creationId xmlns:a16="http://schemas.microsoft.com/office/drawing/2014/main" id="{2EC28FE4-624E-43B4-92B6-BA969C819F85}"/>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6D58191-7847-47AC-B6C5-3DDDD0C2647F}"/>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sl-SI" sz="1200" b="0" i="0" u="none" strike="noStrike" kern="1200" cap="none" spc="0" baseline="0">
                <a:solidFill>
                  <a:srgbClr val="898989"/>
                </a:solidFill>
                <a:uFillTx/>
                <a:latin typeface="Calibri"/>
              </a:defRPr>
            </a:lvl1pPr>
          </a:lstStyle>
          <a:p>
            <a:pPr lvl="0"/>
            <a:r>
              <a:rPr lang="en-SI"/>
              <a:t>CC-BY 4.0 </a:t>
            </a:r>
            <a:endParaRPr lang="sl-SI"/>
          </a:p>
        </p:txBody>
      </p:sp>
      <p:sp>
        <p:nvSpPr>
          <p:cNvPr id="5" name="Označba mesta noge 4">
            <a:extLst>
              <a:ext uri="{FF2B5EF4-FFF2-40B4-BE49-F238E27FC236}">
                <a16:creationId xmlns:a16="http://schemas.microsoft.com/office/drawing/2014/main" id="{283C46E3-CBC0-4CAA-B156-80CAECE1297A}"/>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sl-SI" sz="1200" b="0" i="0" u="none" strike="noStrike" kern="1200" cap="none" spc="0" baseline="0">
                <a:solidFill>
                  <a:srgbClr val="898989"/>
                </a:solidFill>
                <a:uFillTx/>
                <a:latin typeface="Calibri"/>
              </a:defRPr>
            </a:lvl1pPr>
          </a:lstStyle>
          <a:p>
            <a:pPr lvl="0"/>
            <a:r>
              <a:rPr lang="sl-SI"/>
              <a:t>Strateški dnevi IJS, Portorož, 8. 11. 2023</a:t>
            </a:r>
          </a:p>
        </p:txBody>
      </p:sp>
      <p:sp>
        <p:nvSpPr>
          <p:cNvPr id="6" name="Označba mesta številke diapozitiva 5">
            <a:extLst>
              <a:ext uri="{FF2B5EF4-FFF2-40B4-BE49-F238E27FC236}">
                <a16:creationId xmlns:a16="http://schemas.microsoft.com/office/drawing/2014/main" id="{95DBB5AC-5EC4-4EFF-9BCB-0ABBC65979D7}"/>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sl-SI" sz="1200" b="0" i="0" u="none" strike="noStrike" kern="1200" cap="none" spc="0" baseline="0">
                <a:solidFill>
                  <a:srgbClr val="898989"/>
                </a:solidFill>
                <a:uFillTx/>
                <a:latin typeface="Calibri"/>
              </a:defRPr>
            </a:lvl1pPr>
          </a:lstStyle>
          <a:p>
            <a:pPr lvl="0"/>
            <a:fld id="{A48CAC56-222E-481C-88B5-B266649B0792}" type="slidenum">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marR="0" lvl="0" indent="0" algn="l" defTabSz="914400" rtl="0" fontAlgn="auto" hangingPunct="1">
        <a:lnSpc>
          <a:spcPct val="90000"/>
        </a:lnSpc>
        <a:spcBef>
          <a:spcPts val="0"/>
        </a:spcBef>
        <a:spcAft>
          <a:spcPts val="0"/>
        </a:spcAft>
        <a:buNone/>
        <a:tabLst/>
        <a:defRPr lang="sl-SI"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sl-SI"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sl-SI"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sl-SI"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sl-SI"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sl-SI"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oljeZBesedilom 3">
            <a:extLst>
              <a:ext uri="{FF2B5EF4-FFF2-40B4-BE49-F238E27FC236}">
                <a16:creationId xmlns:a16="http://schemas.microsoft.com/office/drawing/2014/main" id="{F086E02C-9871-4B45-B3D4-498E4602A668}"/>
              </a:ext>
            </a:extLst>
          </p:cNvPr>
          <p:cNvSpPr txBox="1"/>
          <p:nvPr/>
        </p:nvSpPr>
        <p:spPr>
          <a:xfrm>
            <a:off x="833120" y="562187"/>
            <a:ext cx="9412657" cy="1323439"/>
          </a:xfrm>
          <a:prstGeom prst="rect">
            <a:avLst/>
          </a:prstGeom>
          <a:noFill/>
        </p:spPr>
        <p:txBody>
          <a:bodyPr wrap="square" rtlCol="0">
            <a:spAutoFit/>
          </a:bodyPr>
          <a:lstStyle/>
          <a:p>
            <a:r>
              <a:rPr lang="sl-SI" sz="8000" b="1" dirty="0">
                <a:solidFill>
                  <a:schemeClr val="accent2"/>
                </a:solidFill>
                <a:latin typeface="Calibri" panose="020F0502020204030204" pitchFamily="34" charset="0"/>
                <a:cs typeface="Calibri" panose="020F0502020204030204" pitchFamily="34" charset="0"/>
              </a:rPr>
              <a:t>Odprta znanost in IJS</a:t>
            </a:r>
            <a:endParaRPr lang="sl-SI" sz="8000" dirty="0"/>
          </a:p>
        </p:txBody>
      </p:sp>
      <p:sp>
        <p:nvSpPr>
          <p:cNvPr id="7" name="PoljeZBesedilom 6">
            <a:extLst>
              <a:ext uri="{FF2B5EF4-FFF2-40B4-BE49-F238E27FC236}">
                <a16:creationId xmlns:a16="http://schemas.microsoft.com/office/drawing/2014/main" id="{5587F738-3333-4A3F-A998-8DCD9BD4340D}"/>
              </a:ext>
            </a:extLst>
          </p:cNvPr>
          <p:cNvSpPr txBox="1"/>
          <p:nvPr/>
        </p:nvSpPr>
        <p:spPr>
          <a:xfrm>
            <a:off x="833121" y="2065867"/>
            <a:ext cx="5612650" cy="1200329"/>
          </a:xfrm>
          <a:prstGeom prst="rect">
            <a:avLst/>
          </a:prstGeom>
          <a:noFill/>
        </p:spPr>
        <p:txBody>
          <a:bodyPr wrap="square" rtlCol="0">
            <a:spAutoFit/>
          </a:bodyPr>
          <a:lstStyle/>
          <a:p>
            <a:r>
              <a:rPr lang="sl-SI" sz="2400" dirty="0">
                <a:solidFill>
                  <a:schemeClr val="bg1"/>
                </a:solidFill>
              </a:rPr>
              <a:t>Kratka predstavitev Uredbe o izvajanju znanstvenoraziskovalnega dela</a:t>
            </a:r>
          </a:p>
          <a:p>
            <a:r>
              <a:rPr lang="sl-SI" sz="2400" dirty="0">
                <a:solidFill>
                  <a:schemeClr val="bg1"/>
                </a:solidFill>
              </a:rPr>
              <a:t>v skladu z načeli odprte znanosti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Autofit/>
          </a:bodyPr>
          <a:lstStyle/>
          <a:p>
            <a:pPr marL="0" lvl="0" indent="0" algn="just">
              <a:buNone/>
            </a:pPr>
            <a:r>
              <a:rPr lang="sl-SI" sz="2400" dirty="0"/>
              <a:t>Financerji morajo pri ocenjevanju raziskovalne dejavnosti, kar vključuje tudi </a:t>
            </a:r>
            <a:r>
              <a:rPr lang="sl-SI" sz="2400" dirty="0">
                <a:highlight>
                  <a:srgbClr val="FFFF00"/>
                </a:highlight>
              </a:rPr>
              <a:t>evalvacijo raziskovalnih programov in infrastrukturne dejavnosti </a:t>
            </a:r>
            <a:r>
              <a:rPr lang="sl-SI" sz="2400" dirty="0"/>
              <a:t>v okviru stabilnega financiranja znanstvenoraziskovalne dejavnosti, ter pri odločitvah o sofinanciranju:</a:t>
            </a:r>
          </a:p>
          <a:p>
            <a:pPr marL="0" lvl="0" indent="0" algn="just">
              <a:buNone/>
            </a:pPr>
            <a:r>
              <a:rPr lang="sl-SI" sz="2400" dirty="0"/>
              <a:t>– vrednotiti </a:t>
            </a:r>
            <a:r>
              <a:rPr lang="sl-SI" sz="2400" dirty="0">
                <a:highlight>
                  <a:srgbClr val="FFFF00"/>
                </a:highlight>
              </a:rPr>
              <a:t>bistvene vsebinske dosežke </a:t>
            </a:r>
            <a:r>
              <a:rPr lang="sl-SI" sz="2400" dirty="0"/>
              <a:t>znanstvenoraziskovalnega dela in </a:t>
            </a:r>
            <a:r>
              <a:rPr lang="sl-SI" sz="2400" dirty="0">
                <a:highlight>
                  <a:srgbClr val="FFFF00"/>
                </a:highlight>
              </a:rPr>
              <a:t>ne mesta objave oziroma njegovega faktorja vpliva</a:t>
            </a:r>
            <a:r>
              <a:rPr lang="sl-SI" sz="2400" dirty="0"/>
              <a:t> (ali drugih metrik revije) ali založnika;</a:t>
            </a:r>
          </a:p>
          <a:p>
            <a:pPr marL="0" lvl="0" indent="0" algn="just">
              <a:buNone/>
            </a:pPr>
            <a:endParaRPr lang="sl-SI" sz="2400" dirty="0"/>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vrednotenje pri financerjih I</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60721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Autofit/>
          </a:bodyPr>
          <a:lstStyle/>
          <a:p>
            <a:pPr algn="just"/>
            <a:r>
              <a:rPr lang="sl-SI" sz="2400" b="0" i="0" u="none" strike="noStrike" baseline="0" dirty="0">
                <a:solidFill>
                  <a:srgbClr val="000000"/>
                </a:solidFill>
                <a:latin typeface="+mn-lt"/>
              </a:rPr>
              <a:t>poleg znanstvenih publikacij </a:t>
            </a:r>
            <a:r>
              <a:rPr lang="sl-SI" sz="2400" b="0" i="0" u="none" strike="noStrike" baseline="0" dirty="0">
                <a:solidFill>
                  <a:srgbClr val="000000"/>
                </a:solidFill>
                <a:highlight>
                  <a:srgbClr val="FFFF00"/>
                </a:highlight>
                <a:latin typeface="+mn-lt"/>
              </a:rPr>
              <a:t>upoštevati tudi druge vrste rezultatov raziskav in druge prakse odprte znanosti</a:t>
            </a:r>
            <a:r>
              <a:rPr lang="sl-SI" sz="2400" b="0" i="0" u="none" strike="noStrike" baseline="0" dirty="0">
                <a:solidFill>
                  <a:srgbClr val="000000"/>
                </a:solidFill>
                <a:latin typeface="+mn-lt"/>
              </a:rPr>
              <a:t>. Med druge vrste rezultatov raziskav štejemo na primer raziskovalne podatke in razvito raziskovalno programsko opremo. Med druge prakse odprte znanosti štejemo na primer zgodnjo in odprto izmenjavo rezultatov raziskav, sodelovanje v odprtih recenzentskih postopkih, vključevanje akterjev znanja, na primer občanov, civilne družbe in končnih uporabnikov v raziskovanje in podobno;</a:t>
            </a:r>
          </a:p>
          <a:p>
            <a:pPr algn="just"/>
            <a:r>
              <a:rPr lang="sl-SI" sz="2400" b="0" i="0" u="none" strike="noStrike" baseline="0" dirty="0">
                <a:solidFill>
                  <a:srgbClr val="000000"/>
                </a:solidFill>
                <a:latin typeface="+mn-lt"/>
              </a:rPr>
              <a:t>vrednotiti </a:t>
            </a:r>
            <a:r>
              <a:rPr lang="sl-SI" sz="2400" b="0" i="0" u="none" strike="noStrike" baseline="0" dirty="0" err="1">
                <a:solidFill>
                  <a:srgbClr val="000000"/>
                </a:solidFill>
                <a:highlight>
                  <a:srgbClr val="FFFF00"/>
                </a:highlight>
                <a:latin typeface="+mn-lt"/>
              </a:rPr>
              <a:t>odprtodostopne</a:t>
            </a:r>
            <a:r>
              <a:rPr lang="sl-SI" sz="2400" b="0" i="0" u="none" strike="noStrike" baseline="0" dirty="0">
                <a:solidFill>
                  <a:srgbClr val="000000"/>
                </a:solidFill>
                <a:highlight>
                  <a:srgbClr val="FFFF00"/>
                </a:highlight>
                <a:latin typeface="+mn-lt"/>
              </a:rPr>
              <a:t> rezultate raziskav</a:t>
            </a:r>
            <a:r>
              <a:rPr lang="sl-SI" sz="2400" b="0" i="0" u="none" strike="noStrike" baseline="0" dirty="0">
                <a:solidFill>
                  <a:srgbClr val="000000"/>
                </a:solidFill>
                <a:latin typeface="+mn-lt"/>
              </a:rPr>
              <a:t>. Publikacije, predvsem znanstveni članki, morajo biti odprto dostopno objavljene, raziskovalni podatki pa FAIR in odprti, kolikor je mogoče, in zaprti, kolikor je nujno. Rezultati raziskav morajo biti opremljeni s PID, kadar so ti na voljo.</a:t>
            </a:r>
            <a:endParaRPr lang="sl-SI" sz="2400" dirty="0">
              <a:latin typeface="+mn-lt"/>
            </a:endParaRP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vrednotenje pri financerjih II</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42179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Autofit/>
          </a:bodyPr>
          <a:lstStyle/>
          <a:p>
            <a:pPr marL="0" indent="0" algn="just">
              <a:buNone/>
            </a:pPr>
            <a:r>
              <a:rPr lang="sl-SI" sz="2400" b="0" i="0" u="none" strike="noStrike" baseline="0" dirty="0">
                <a:solidFill>
                  <a:srgbClr val="000000"/>
                </a:solidFill>
                <a:latin typeface="+mn-lt"/>
              </a:rPr>
              <a:t>(1) Raziskovalne organizacije </a:t>
            </a:r>
            <a:r>
              <a:rPr lang="sl-SI" sz="2400" b="0" i="0" u="none" strike="noStrike" baseline="0" dirty="0">
                <a:solidFill>
                  <a:srgbClr val="000000"/>
                </a:solidFill>
                <a:highlight>
                  <a:srgbClr val="FFFF00"/>
                </a:highlight>
                <a:latin typeface="+mn-lt"/>
              </a:rPr>
              <a:t>spodbujajo</a:t>
            </a:r>
            <a:r>
              <a:rPr lang="sl-SI" sz="2400" b="0" i="0" u="none" strike="noStrike" baseline="0" dirty="0">
                <a:solidFill>
                  <a:srgbClr val="000000"/>
                </a:solidFill>
                <a:latin typeface="+mn-lt"/>
              </a:rPr>
              <a:t> raziskovalce k izvajanju znanstvenoraziskovalnega dela </a:t>
            </a:r>
            <a:r>
              <a:rPr lang="sl-SI" sz="2400" b="0" i="0" u="none" strike="noStrike" baseline="0" dirty="0">
                <a:solidFill>
                  <a:srgbClr val="000000"/>
                </a:solidFill>
                <a:highlight>
                  <a:srgbClr val="FFFF00"/>
                </a:highlight>
                <a:latin typeface="+mn-lt"/>
              </a:rPr>
              <a:t>v skladu z načeli odprte znanosti</a:t>
            </a:r>
            <a:r>
              <a:rPr lang="sl-SI" sz="2400" b="0" i="0" u="none" strike="noStrike" baseline="0" dirty="0">
                <a:solidFill>
                  <a:srgbClr val="000000"/>
                </a:solidFill>
                <a:latin typeface="+mn-lt"/>
              </a:rPr>
              <a:t>, kot so opredeljena v zakonu, ki ureja znanstvenoraziskovalno dejavnost, in tej uredbi. S tem namenom vrednotenje visokošolskih učiteljev in sodelavcev ter znanstvenih delavcev </a:t>
            </a:r>
            <a:r>
              <a:rPr lang="sl-SI" sz="2400" b="0" i="0" u="none" strike="noStrike" baseline="0" dirty="0">
                <a:solidFill>
                  <a:srgbClr val="000000"/>
                </a:solidFill>
                <a:highlight>
                  <a:srgbClr val="FFFF00"/>
                </a:highlight>
                <a:latin typeface="+mn-lt"/>
              </a:rPr>
              <a:t>uskladijo z usmeritvami evropskega raziskovalnega prostora</a:t>
            </a:r>
            <a:r>
              <a:rPr lang="sl-SI" sz="2400" b="0" i="0" u="none" strike="noStrike" baseline="0" dirty="0">
                <a:solidFill>
                  <a:srgbClr val="000000"/>
                </a:solidFill>
                <a:latin typeface="+mn-lt"/>
              </a:rPr>
              <a:t> in evropskega visokošolskega prostora.</a:t>
            </a:r>
          </a:p>
          <a:p>
            <a:pPr marL="0" indent="0" algn="just">
              <a:buNone/>
            </a:pPr>
            <a:r>
              <a:rPr lang="sl-SI" sz="2400" b="0" i="0" u="none" strike="noStrike" baseline="0" dirty="0">
                <a:solidFill>
                  <a:srgbClr val="000000"/>
                </a:solidFill>
                <a:latin typeface="+mn-lt"/>
              </a:rPr>
              <a:t>(2) [NAKVIS] pri določanju minimalnih standardov za volitve v nazive visokošolskih učiteljev, znanstvenih delavcev in visokošolskih sodelavcev ter ARIS pri določanju minimalnih standardov za raziskovalne nazive na javnih raziskovalnih zavodih v delu, ki se nanaša na ocenjevanje znanstvenoraziskovalnega dela, upoštevata prejšnji člen.</a:t>
            </a:r>
            <a:endParaRPr lang="sl-SI" sz="2400" dirty="0">
              <a:latin typeface="+mn-lt"/>
            </a:endParaRP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vrednotenje v JRO</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31157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3235347"/>
            <a:ext cx="10515600" cy="3232871"/>
          </a:xfrm>
        </p:spPr>
        <p:txBody>
          <a:bodyPr>
            <a:normAutofit/>
          </a:bodyPr>
          <a:lstStyle/>
          <a:p>
            <a:pPr marL="0" lvl="0" indent="0">
              <a:buNone/>
            </a:pPr>
            <a:r>
              <a:rPr lang="sl-SI" sz="2000" dirty="0"/>
              <a:t>Upravičeni stroški znanstvenoraziskovalne dejavnosti v skladu z načeli odprte znanosti v okviru raziskav, sofinanciranih z javnimi viri najmanj v višini 50 %, so:</a:t>
            </a:r>
          </a:p>
          <a:p>
            <a:r>
              <a:rPr lang="sl-SI" sz="2000" dirty="0"/>
              <a:t>stroški odprtega dostopa do znanstvenih publikacij </a:t>
            </a:r>
            <a:r>
              <a:rPr lang="sl-SI" sz="2000" dirty="0">
                <a:highlight>
                  <a:srgbClr val="FFFF00"/>
                </a:highlight>
              </a:rPr>
              <a:t>v </a:t>
            </a:r>
            <a:r>
              <a:rPr lang="sl-SI" sz="2000" dirty="0" err="1">
                <a:highlight>
                  <a:srgbClr val="FFFF00"/>
                </a:highlight>
              </a:rPr>
              <a:t>odprtodostopnem</a:t>
            </a:r>
            <a:r>
              <a:rPr lang="sl-SI" sz="2000" dirty="0">
                <a:highlight>
                  <a:srgbClr val="FFFF00"/>
                </a:highlight>
              </a:rPr>
              <a:t> znanstvenem</a:t>
            </a:r>
            <a:r>
              <a:rPr lang="sl-SI" sz="2000" dirty="0"/>
              <a:t> založništvu (če so odprto dostopne celotne znanstvene revije, založniške platforme in monografije) ter stroški ravnanja s povezanimi raziskovalnimi podatki in drugimi rezultati raziskav,</a:t>
            </a:r>
          </a:p>
          <a:p>
            <a:r>
              <a:rPr lang="sl-SI" sz="2000" dirty="0"/>
              <a:t>stroški ravnanja z in odprtega dostopa do raziskovalnih podatkov ter drugih rezultatov raziskav, vključno s pripravo NRRP,</a:t>
            </a:r>
          </a:p>
          <a:p>
            <a:r>
              <a:rPr lang="sl-SI" sz="2000" dirty="0"/>
              <a:t>stroški, povezani z izvajanjem občanske znanosti.</a:t>
            </a:r>
          </a:p>
        </p:txBody>
      </p:sp>
      <p:sp>
        <p:nvSpPr>
          <p:cNvPr id="4" name="Naslov 1">
            <a:extLst>
              <a:ext uri="{FF2B5EF4-FFF2-40B4-BE49-F238E27FC236}">
                <a16:creationId xmlns:a16="http://schemas.microsoft.com/office/drawing/2014/main" id="{0E395057-683C-4BEB-A044-78665B4D53E1}"/>
              </a:ext>
            </a:extLst>
          </p:cNvPr>
          <p:cNvSpPr txBox="1"/>
          <p:nvPr/>
        </p:nvSpPr>
        <p:spPr>
          <a:xfrm>
            <a:off x="770748" y="1526697"/>
            <a:ext cx="10515600" cy="101413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l-SI" sz="3500" b="1" i="0" u="none" strike="noStrike" kern="1200" cap="none" spc="0" baseline="0" dirty="0">
                <a:solidFill>
                  <a:srgbClr val="000000"/>
                </a:solidFill>
                <a:uFillTx/>
                <a:latin typeface="Calibri"/>
              </a:rPr>
              <a:t>STROŠKI ZNANSTVENORAZISKOVALNEGA DELA</a:t>
            </a: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l-SI" sz="3500" b="1" i="0" u="none" strike="noStrike" kern="1200" cap="none" spc="0" baseline="0" dirty="0">
                <a:solidFill>
                  <a:srgbClr val="000000"/>
                </a:solidFill>
                <a:uFillTx/>
                <a:latin typeface="Calibri"/>
              </a:rPr>
              <a:t>V SKLADU Z NAČELI ODPRTE ZNANOSTI</a:t>
            </a:r>
          </a:p>
        </p:txBody>
      </p:sp>
      <p:sp>
        <p:nvSpPr>
          <p:cNvPr id="5" name="Naslov 1">
            <a:extLst>
              <a:ext uri="{FF2B5EF4-FFF2-40B4-BE49-F238E27FC236}">
                <a16:creationId xmlns:a16="http://schemas.microsoft.com/office/drawing/2014/main" id="{A9562970-6910-4154-A181-B1BA07AA3270}"/>
              </a:ext>
            </a:extLst>
          </p:cNvPr>
          <p:cNvSpPr txBox="1"/>
          <p:nvPr/>
        </p:nvSpPr>
        <p:spPr>
          <a:xfrm>
            <a:off x="838200" y="2645637"/>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l-SI" sz="2800" b="0" i="0" u="none" strike="noStrike" kern="1200" cap="none" spc="0" baseline="0" dirty="0">
                <a:solidFill>
                  <a:srgbClr val="000000"/>
                </a:solidFill>
                <a:uFillTx/>
                <a:latin typeface="Calibri"/>
              </a:rPr>
              <a:t>upravičeni stroški</a:t>
            </a:r>
          </a:p>
        </p:txBody>
      </p:sp>
      <p:sp>
        <p:nvSpPr>
          <p:cNvPr id="6" name="Date Placeholder 5">
            <a:extLst>
              <a:ext uri="{FF2B5EF4-FFF2-40B4-BE49-F238E27FC236}">
                <a16:creationId xmlns:a16="http://schemas.microsoft.com/office/drawing/2014/main" id="{E9C8ED64-8BD5-45B9-8CE9-B06CD3E6A45B}"/>
              </a:ext>
            </a:extLst>
          </p:cNvPr>
          <p:cNvSpPr>
            <a:spLocks noGrp="1"/>
          </p:cNvSpPr>
          <p:nvPr>
            <p:ph type="dt" sz="half" idx="7"/>
          </p:nvPr>
        </p:nvSpPr>
        <p:spPr/>
        <p:txBody>
          <a:bodyPr/>
          <a:lstStyle/>
          <a:p>
            <a:pPr lvl="0"/>
            <a:r>
              <a:rPr lang="en-SI"/>
              <a:t>CC-BY 4.0 </a:t>
            </a:r>
            <a:endParaRPr lang="sl-SI"/>
          </a:p>
        </p:txBody>
      </p:sp>
      <p:sp>
        <p:nvSpPr>
          <p:cNvPr id="7" name="Footer Placeholder 6">
            <a:extLst>
              <a:ext uri="{FF2B5EF4-FFF2-40B4-BE49-F238E27FC236}">
                <a16:creationId xmlns:a16="http://schemas.microsoft.com/office/drawing/2014/main" id="{AF15DB1C-0CB9-437F-B575-A83982495EF9}"/>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685979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803161"/>
            <a:ext cx="10515600" cy="3500203"/>
          </a:xfrm>
        </p:spPr>
        <p:txBody>
          <a:bodyPr>
            <a:noAutofit/>
          </a:bodyPr>
          <a:lstStyle/>
          <a:p>
            <a:pPr marL="0" indent="0" algn="just">
              <a:buNone/>
            </a:pPr>
            <a:r>
              <a:rPr lang="sl-SI" sz="2400" dirty="0">
                <a:latin typeface="+mn-lt"/>
              </a:rPr>
              <a:t>Stroški objave </a:t>
            </a:r>
            <a:r>
              <a:rPr lang="sl-SI" sz="2400" dirty="0" err="1">
                <a:latin typeface="+mn-lt"/>
              </a:rPr>
              <a:t>odprtodostopnih</a:t>
            </a:r>
            <a:r>
              <a:rPr lang="sl-SI" sz="2400" dirty="0">
                <a:latin typeface="+mn-lt"/>
              </a:rPr>
              <a:t> znanstvenih člankov </a:t>
            </a:r>
            <a:r>
              <a:rPr lang="sl-SI" sz="2400" dirty="0">
                <a:highlight>
                  <a:srgbClr val="FFFF00"/>
                </a:highlight>
                <a:latin typeface="+mn-lt"/>
              </a:rPr>
              <a:t>v naročniških revijah</a:t>
            </a:r>
            <a:r>
              <a:rPr lang="sl-SI" sz="2400" dirty="0">
                <a:latin typeface="+mn-lt"/>
              </a:rPr>
              <a:t> (tako imenovani hibridni model znanstvenega založništva) </a:t>
            </a:r>
            <a:r>
              <a:rPr lang="sl-SI" sz="2400" dirty="0">
                <a:highlight>
                  <a:srgbClr val="FF0000"/>
                </a:highlight>
                <a:latin typeface="+mn-lt"/>
              </a:rPr>
              <a:t>niso upravičeni stroški</a:t>
            </a:r>
            <a:r>
              <a:rPr lang="sl-SI" sz="2400" dirty="0">
                <a:latin typeface="+mn-lt"/>
              </a:rPr>
              <a:t>.</a:t>
            </a:r>
          </a:p>
          <a:p>
            <a:pPr marL="0" indent="0" algn="just">
              <a:buNone/>
            </a:pPr>
            <a:r>
              <a:rPr lang="sl-SI" sz="2400" dirty="0">
                <a:latin typeface="+mn-lt"/>
              </a:rPr>
              <a:t>(4) Stroški objave </a:t>
            </a:r>
            <a:r>
              <a:rPr lang="sl-SI" sz="2400" dirty="0" err="1">
                <a:latin typeface="+mn-lt"/>
              </a:rPr>
              <a:t>odprtodostopnih</a:t>
            </a:r>
            <a:r>
              <a:rPr lang="sl-SI" sz="2400" dirty="0">
                <a:latin typeface="+mn-lt"/>
              </a:rPr>
              <a:t> znanstvenih publikacij morajo biti </a:t>
            </a:r>
            <a:r>
              <a:rPr lang="sl-SI" sz="2400" dirty="0">
                <a:highlight>
                  <a:srgbClr val="FFFF00"/>
                </a:highlight>
                <a:latin typeface="+mn-lt"/>
              </a:rPr>
              <a:t>sorazmerni z zagotovljenimi založniškimi storitvami</a:t>
            </a:r>
            <a:r>
              <a:rPr lang="sl-SI" sz="2400" dirty="0">
                <a:latin typeface="+mn-lt"/>
              </a:rPr>
              <a:t> za objavo. Struktura teh stroškov mora biti pregledna, da jih financerji lahko </a:t>
            </a:r>
            <a:r>
              <a:rPr lang="sl-SI" sz="2400" dirty="0">
                <a:highlight>
                  <a:srgbClr val="FFFF00"/>
                </a:highlight>
                <a:latin typeface="+mn-lt"/>
              </a:rPr>
              <a:t>ustrezno omejijo</a:t>
            </a:r>
            <a:r>
              <a:rPr lang="sl-SI" sz="2400" dirty="0">
                <a:latin typeface="+mn-lt"/>
              </a:rPr>
              <a:t>.</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98415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STROŠKI ZNANSTVENORAZISKOVALNEGA DELA V SKLADU Z NAČELI ODPRTE ZNANOSTI</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116575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Autofit/>
          </a:bodyPr>
          <a:lstStyle/>
          <a:p>
            <a:pPr marL="0" indent="0" algn="just">
              <a:buNone/>
            </a:pPr>
            <a:r>
              <a:rPr lang="sl-SI" sz="2400" b="0" i="0" u="none" strike="noStrike" baseline="0" dirty="0">
                <a:solidFill>
                  <a:srgbClr val="000000"/>
                </a:solidFill>
                <a:latin typeface="+mn-lt"/>
              </a:rPr>
              <a:t>Financerji v pogodbah o sofinanciranju določijo pogodbene sankcije v primeru neizvajanja znanstvenoraziskovalnega dela v skladu z načeli odprte znanosti iz te uredbe.</a:t>
            </a:r>
            <a:endParaRPr lang="sl-SI" sz="2400" dirty="0">
              <a:latin typeface="+mn-lt"/>
            </a:endParaRP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POGODBENE SANKCIJE</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119684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jeZBesedilom 6">
            <a:extLst>
              <a:ext uri="{FF2B5EF4-FFF2-40B4-BE49-F238E27FC236}">
                <a16:creationId xmlns:a16="http://schemas.microsoft.com/office/drawing/2014/main" id="{65668CD8-8DE2-4813-9EC2-574C2532AD96}"/>
              </a:ext>
            </a:extLst>
          </p:cNvPr>
          <p:cNvSpPr txBox="1"/>
          <p:nvPr/>
        </p:nvSpPr>
        <p:spPr>
          <a:xfrm>
            <a:off x="395416" y="1637271"/>
            <a:ext cx="3861487" cy="923330"/>
          </a:xfrm>
          <a:prstGeom prst="rect">
            <a:avLst/>
          </a:prstGeom>
          <a:noFill/>
        </p:spPr>
        <p:txBody>
          <a:bodyPr wrap="square" rtlCol="0">
            <a:spAutoFit/>
          </a:bodyPr>
          <a:lstStyle/>
          <a:p>
            <a:r>
              <a:rPr lang="sl-SI" sz="1050" b="1" dirty="0">
                <a:solidFill>
                  <a:schemeClr val="tx2">
                    <a:lumMod val="75000"/>
                  </a:schemeClr>
                </a:solidFill>
              </a:rPr>
              <a:t>Centralna tehniška knjižnica Univerze v Ljubljani</a:t>
            </a:r>
            <a:endParaRPr lang="sl-SI" sz="1050" dirty="0">
              <a:solidFill>
                <a:schemeClr val="tx2">
                  <a:lumMod val="75000"/>
                </a:schemeClr>
              </a:solidFill>
            </a:endParaRPr>
          </a:p>
          <a:p>
            <a:r>
              <a:rPr lang="sl-SI" sz="1050" b="1" i="1" dirty="0">
                <a:solidFill>
                  <a:schemeClr val="tx2">
                    <a:lumMod val="75000"/>
                  </a:schemeClr>
                </a:solidFill>
              </a:rPr>
              <a:t>Central </a:t>
            </a:r>
            <a:r>
              <a:rPr lang="sl-SI" sz="1050" b="1" i="1" dirty="0" err="1">
                <a:solidFill>
                  <a:schemeClr val="tx2">
                    <a:lumMod val="75000"/>
                  </a:schemeClr>
                </a:solidFill>
              </a:rPr>
              <a:t>Technical</a:t>
            </a:r>
            <a:r>
              <a:rPr lang="sl-SI" sz="1050" b="1" i="1" dirty="0">
                <a:solidFill>
                  <a:schemeClr val="tx2">
                    <a:lumMod val="75000"/>
                  </a:schemeClr>
                </a:solidFill>
              </a:rPr>
              <a:t> </a:t>
            </a:r>
            <a:r>
              <a:rPr lang="sl-SI" sz="1050" b="1" i="1" dirty="0" err="1">
                <a:solidFill>
                  <a:schemeClr val="tx2">
                    <a:lumMod val="75000"/>
                  </a:schemeClr>
                </a:solidFill>
              </a:rPr>
              <a:t>Library</a:t>
            </a:r>
            <a:r>
              <a:rPr lang="sl-SI" sz="1050" b="1" i="1" dirty="0">
                <a:solidFill>
                  <a:schemeClr val="tx2">
                    <a:lumMod val="75000"/>
                  </a:schemeClr>
                </a:solidFill>
              </a:rPr>
              <a:t> at </a:t>
            </a:r>
            <a:r>
              <a:rPr lang="sl-SI" sz="1050" b="1" i="1" dirty="0" err="1">
                <a:solidFill>
                  <a:schemeClr val="tx2">
                    <a:lumMod val="75000"/>
                  </a:schemeClr>
                </a:solidFill>
              </a:rPr>
              <a:t>the</a:t>
            </a:r>
            <a:r>
              <a:rPr lang="sl-SI" sz="1050" b="1" i="1" dirty="0">
                <a:solidFill>
                  <a:schemeClr val="tx2">
                    <a:lumMod val="75000"/>
                  </a:schemeClr>
                </a:solidFill>
              </a:rPr>
              <a:t> </a:t>
            </a:r>
            <a:r>
              <a:rPr lang="sl-SI" sz="1050" b="1" i="1" dirty="0" err="1">
                <a:solidFill>
                  <a:schemeClr val="tx2">
                    <a:lumMod val="75000"/>
                  </a:schemeClr>
                </a:solidFill>
              </a:rPr>
              <a:t>University</a:t>
            </a:r>
            <a:r>
              <a:rPr lang="sl-SI" sz="1050" b="1" i="1" dirty="0">
                <a:solidFill>
                  <a:schemeClr val="tx2">
                    <a:lumMod val="75000"/>
                  </a:schemeClr>
                </a:solidFill>
              </a:rPr>
              <a:t> </a:t>
            </a:r>
            <a:r>
              <a:rPr lang="sl-SI" sz="1050" b="1" i="1" dirty="0" err="1">
                <a:solidFill>
                  <a:schemeClr val="tx2">
                    <a:lumMod val="75000"/>
                  </a:schemeClr>
                </a:solidFill>
              </a:rPr>
              <a:t>of</a:t>
            </a:r>
            <a:r>
              <a:rPr lang="sl-SI" sz="1050" b="1" i="1" dirty="0">
                <a:solidFill>
                  <a:schemeClr val="tx2">
                    <a:lumMod val="75000"/>
                  </a:schemeClr>
                </a:solidFill>
              </a:rPr>
              <a:t> Ljubljana</a:t>
            </a:r>
            <a:endParaRPr lang="sl-SI" sz="1050" dirty="0">
              <a:solidFill>
                <a:schemeClr val="tx2">
                  <a:lumMod val="75000"/>
                </a:schemeClr>
              </a:solidFill>
            </a:endParaRPr>
          </a:p>
          <a:p>
            <a:r>
              <a:rPr lang="sl-SI" sz="1050" dirty="0">
                <a:solidFill>
                  <a:schemeClr val="tx2">
                    <a:lumMod val="75000"/>
                  </a:schemeClr>
                </a:solidFill>
              </a:rPr>
              <a:t>Trg republike 3, SI-1000 Ljubljana</a:t>
            </a:r>
          </a:p>
          <a:p>
            <a:r>
              <a:rPr lang="sl-SI" sz="1050" dirty="0">
                <a:solidFill>
                  <a:schemeClr val="tx2">
                    <a:lumMod val="75000"/>
                  </a:schemeClr>
                </a:solidFill>
              </a:rPr>
              <a:t>Slovenija / </a:t>
            </a:r>
            <a:r>
              <a:rPr lang="sl-SI" sz="1050" i="1" dirty="0" err="1">
                <a:solidFill>
                  <a:schemeClr val="tx2">
                    <a:lumMod val="75000"/>
                  </a:schemeClr>
                </a:solidFill>
              </a:rPr>
              <a:t>Slovenia</a:t>
            </a:r>
            <a:endParaRPr lang="sl-SI" sz="1050" dirty="0">
              <a:solidFill>
                <a:schemeClr val="tx2">
                  <a:lumMod val="75000"/>
                </a:schemeClr>
              </a:solidFill>
            </a:endParaRPr>
          </a:p>
          <a:p>
            <a:endParaRPr lang="sl-SI" sz="1200" dirty="0"/>
          </a:p>
        </p:txBody>
      </p:sp>
      <p:pic>
        <p:nvPicPr>
          <p:cNvPr id="9" name="Slika 8">
            <a:extLst>
              <a:ext uri="{FF2B5EF4-FFF2-40B4-BE49-F238E27FC236}">
                <a16:creationId xmlns:a16="http://schemas.microsoft.com/office/drawing/2014/main" id="{6CEE1A64-F3F7-40C5-A68D-FACA85877FC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6562" y="5238369"/>
            <a:ext cx="10009549" cy="1114396"/>
          </a:xfrm>
          <a:prstGeom prst="rect">
            <a:avLst/>
          </a:prstGeom>
        </p:spPr>
      </p:pic>
      <p:pic>
        <p:nvPicPr>
          <p:cNvPr id="11" name="Slika 10" descr="Slika, ki vsebuje besede risanje&#10;&#10;Opis je samodejno ustvarjen">
            <a:extLst>
              <a:ext uri="{FF2B5EF4-FFF2-40B4-BE49-F238E27FC236}">
                <a16:creationId xmlns:a16="http://schemas.microsoft.com/office/drawing/2014/main" id="{06864DC4-23FD-46A2-AD61-F5FBC9462B0F}"/>
              </a:ext>
            </a:extLst>
          </p:cNvPr>
          <p:cNvPicPr>
            <a:picLocks noChangeAspect="1"/>
          </p:cNvPicPr>
          <p:nvPr/>
        </p:nvPicPr>
        <p:blipFill rotWithShape="1">
          <a:blip r:embed="rId3">
            <a:extLst>
              <a:ext uri="{28A0092B-C50C-407E-A947-70E740481C1C}">
                <a14:useLocalDpi xmlns:a14="http://schemas.microsoft.com/office/drawing/2010/main" val="0"/>
              </a:ext>
            </a:extLst>
          </a:blip>
          <a:srcRect t="13223" r="22131"/>
          <a:stretch/>
        </p:blipFill>
        <p:spPr>
          <a:xfrm>
            <a:off x="5233087" y="0"/>
            <a:ext cx="6958914" cy="5184456"/>
          </a:xfrm>
          <a:prstGeom prst="rect">
            <a:avLst/>
          </a:prstGeom>
        </p:spPr>
      </p:pic>
      <p:pic>
        <p:nvPicPr>
          <p:cNvPr id="13" name="Slika 12" descr="Slika, ki vsebuje besede besedilo, pisava, logotip, grafika&#10;&#10;Opis je samodejno ustvarjen">
            <a:extLst>
              <a:ext uri="{FF2B5EF4-FFF2-40B4-BE49-F238E27FC236}">
                <a16:creationId xmlns:a16="http://schemas.microsoft.com/office/drawing/2014/main" id="{ECC3BBAC-891A-4B83-95E1-D7A0D63C4C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732" y="706065"/>
            <a:ext cx="2468880" cy="713232"/>
          </a:xfrm>
          <a:prstGeom prst="rect">
            <a:avLst/>
          </a:prstGeom>
        </p:spPr>
      </p:pic>
      <p:sp>
        <p:nvSpPr>
          <p:cNvPr id="2" name="Date Placeholder 1">
            <a:extLst>
              <a:ext uri="{FF2B5EF4-FFF2-40B4-BE49-F238E27FC236}">
                <a16:creationId xmlns:a16="http://schemas.microsoft.com/office/drawing/2014/main" id="{C90E7286-11BB-4DC1-B72E-6E8E25D384F1}"/>
              </a:ext>
            </a:extLst>
          </p:cNvPr>
          <p:cNvSpPr>
            <a:spLocks noGrp="1"/>
          </p:cNvSpPr>
          <p:nvPr>
            <p:ph type="dt" sz="half" idx="7"/>
          </p:nvPr>
        </p:nvSpPr>
        <p:spPr/>
        <p:txBody>
          <a:bodyPr/>
          <a:lstStyle/>
          <a:p>
            <a:pPr lvl="0"/>
            <a:r>
              <a:rPr lang="en-SI"/>
              <a:t>CC-BY 4.0 </a:t>
            </a:r>
            <a:endParaRPr lang="sl-SI"/>
          </a:p>
        </p:txBody>
      </p:sp>
      <p:sp>
        <p:nvSpPr>
          <p:cNvPr id="3" name="Footer Placeholder 2">
            <a:extLst>
              <a:ext uri="{FF2B5EF4-FFF2-40B4-BE49-F238E27FC236}">
                <a16:creationId xmlns:a16="http://schemas.microsoft.com/office/drawing/2014/main" id="{89546905-91CA-499B-82E6-0C81CDF491ED}"/>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90340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968053"/>
            <a:ext cx="9002840" cy="3335312"/>
          </a:xfrm>
        </p:spPr>
        <p:txBody>
          <a:bodyPr>
            <a:normAutofit/>
          </a:bodyPr>
          <a:lstStyle/>
          <a:p>
            <a:pPr marL="0" lvl="0" indent="0" algn="just">
              <a:buNone/>
            </a:pPr>
            <a:r>
              <a:rPr lang="sl-SI" sz="2400" dirty="0"/>
              <a:t>Objavljena v Uradnem listu RS 25. 5. 2023.</a:t>
            </a:r>
          </a:p>
          <a:p>
            <a:pPr marL="0" lvl="0" indent="0" algn="just">
              <a:buNone/>
            </a:pPr>
            <a:endParaRPr lang="sl-SI" sz="2400" dirty="0"/>
          </a:p>
          <a:p>
            <a:pPr marL="0" lvl="0" indent="0" algn="just">
              <a:buNone/>
            </a:pPr>
            <a:r>
              <a:rPr lang="sl-SI" sz="2400" dirty="0"/>
              <a:t>Mnenje ZS IJS z dne 17. 3. 2023 o predlogu Uredbe:</a:t>
            </a:r>
          </a:p>
          <a:p>
            <a:pPr marL="0" lvl="0" indent="0" algn="just">
              <a:buNone/>
            </a:pPr>
            <a:r>
              <a:rPr lang="sl-SI" sz="2400" dirty="0"/>
              <a:t>… omenjeno Uredbo </a:t>
            </a:r>
            <a:r>
              <a:rPr lang="sl-SI" sz="2400" dirty="0">
                <a:highlight>
                  <a:srgbClr val="FFFF00"/>
                </a:highlight>
              </a:rPr>
              <a:t>v celoti zavračamo</a:t>
            </a:r>
          </a:p>
          <a:p>
            <a:pPr marL="0" lvl="0" indent="0" algn="just">
              <a:buNone/>
            </a:pPr>
            <a:endParaRPr lang="sl-SI" sz="2400" dirty="0"/>
          </a:p>
          <a:p>
            <a:pPr marL="0" lvl="0" indent="0" algn="just">
              <a:buNone/>
            </a:pPr>
            <a:endParaRPr lang="sl-SI" sz="2400" dirty="0"/>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1096582"/>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UREDBa o izvajanju znanstvenoraziskovalnega dela v skladu z načeli odprte znanosti</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dirty="0"/>
              <a:t>CC-BY 4.0 </a:t>
            </a:r>
            <a:endParaRPr lang="sl-SI" dirty="0"/>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9002840" cy="4077325"/>
          </a:xfrm>
        </p:spPr>
        <p:txBody>
          <a:bodyPr>
            <a:normAutofit/>
          </a:bodyPr>
          <a:lstStyle/>
          <a:p>
            <a:pPr marL="0" lvl="0" indent="0" algn="just">
              <a:buNone/>
            </a:pPr>
            <a:r>
              <a:rPr lang="sl-SI" sz="2400" dirty="0"/>
              <a:t>Kot rezultati raziskav iz prve alineje prejšnjega odstavka se štejejo znanstvene publikacije (na primer znanstveni članki, objavljeni v znanstvenih revijah in na znanstvenih založniških platformah), znanstvene monografije in druge vrste recenziranih publikacij, raziskovalni podatki, programska oprema, ki je nastala kot rezultat raziskav, ter druge vrste rezultatov raziskav v digitalni obliki.</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all" spc="0" dirty="0">
                <a:solidFill>
                  <a:srgbClr val="000000"/>
                </a:solidFill>
                <a:uFillTx/>
                <a:latin typeface="Calibri"/>
              </a:rPr>
              <a:t>Opredelitev rezultatov raziskav</a:t>
            </a:r>
            <a:endParaRPr lang="sl-SI" sz="3500" b="1" i="0" u="none" strike="noStrike" kern="1200" cap="all" spc="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120482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rmAutofit/>
          </a:bodyPr>
          <a:lstStyle/>
          <a:p>
            <a:pPr marL="0" lvl="0" indent="0" algn="just">
              <a:buNone/>
            </a:pPr>
            <a:r>
              <a:rPr lang="sl-SI" sz="2400" dirty="0"/>
              <a:t>[financerji] v okviru pogojev za sofinanciranje, kadar je to najmanj v višini 50 %, zahtevajo, da [izvajalci] zagotovijo odprti dostop do digitalnih različic znanstvenih publikacij in drugih rezultatov raziskav, ki so obravnavani v teh publikacijah ter so </a:t>
            </a:r>
            <a:r>
              <a:rPr lang="sl-SI" sz="2400" dirty="0">
                <a:highlight>
                  <a:srgbClr val="FFFF00"/>
                </a:highlight>
              </a:rPr>
              <a:t>nujno potrebni </a:t>
            </a:r>
            <a:r>
              <a:rPr lang="sl-SI" sz="2400" dirty="0"/>
              <a:t>za ponovitev raziskav ali za ponovno uporabo rezultatov raziskav v drugih raziskavah.</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ODPRTI DOSTOP DO ZNANSTVENIH PUBLIKACIJ</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114195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rmAutofit/>
          </a:bodyPr>
          <a:lstStyle/>
          <a:p>
            <a:pPr marL="0" lvl="0" indent="0" algn="just">
              <a:buNone/>
            </a:pPr>
            <a:r>
              <a:rPr lang="sl-SI" sz="2400" dirty="0"/>
              <a:t>Izvajalci takoj, ko je to izvedljivo, </a:t>
            </a:r>
            <a:r>
              <a:rPr lang="sl-SI" sz="2400" dirty="0">
                <a:highlight>
                  <a:srgbClr val="FFFF00"/>
                </a:highlight>
              </a:rPr>
              <a:t>najpozneje pa ob objavi</a:t>
            </a:r>
            <a:r>
              <a:rPr lang="sl-SI" sz="2400" dirty="0"/>
              <a:t> znanstvene publikacije zagotovijo odprti dostop do te znanstvene publikacije v skladu s prejšnjim členom, skupaj s pripadajočimi raziskovalnimi podatki in drugimi rezultati raziskav. Odprti dostop se izvede na naslednji način:</a:t>
            </a:r>
          </a:p>
          <a:p>
            <a:r>
              <a:rPr lang="sl-SI" sz="2400" dirty="0"/>
              <a:t>strojno berljiva digitalna oblika objavljene različice znanstvene publikacije (</a:t>
            </a:r>
            <a:r>
              <a:rPr lang="sl-SI" sz="2400" dirty="0" err="1"/>
              <a:t>VoR</a:t>
            </a:r>
            <a:r>
              <a:rPr lang="sl-SI" sz="2400" dirty="0"/>
              <a:t>) ali recenziranega rokopisa (AAM), sprejetega v objavo, sta shranjena v </a:t>
            </a:r>
            <a:r>
              <a:rPr lang="sl-SI" sz="2400" dirty="0">
                <a:highlight>
                  <a:srgbClr val="FFFF00"/>
                </a:highlight>
              </a:rPr>
              <a:t>zaupanja vrednem </a:t>
            </a:r>
            <a:r>
              <a:rPr lang="sl-SI" sz="2400" dirty="0" err="1">
                <a:highlight>
                  <a:srgbClr val="FFFF00"/>
                </a:highlight>
              </a:rPr>
              <a:t>repozitoriju</a:t>
            </a:r>
            <a:r>
              <a:rPr lang="sl-SI" sz="2400" dirty="0"/>
              <a:t> za znanstvene publikacije,</a:t>
            </a:r>
          </a:p>
          <a:p>
            <a:r>
              <a:rPr lang="sl-SI" sz="2400" dirty="0"/>
              <a:t>omogočen je </a:t>
            </a:r>
            <a:r>
              <a:rPr lang="sl-SI" sz="2400" dirty="0">
                <a:highlight>
                  <a:srgbClr val="FFFF00"/>
                </a:highlight>
              </a:rPr>
              <a:t>takojšni odprti dostop </a:t>
            </a:r>
            <a:r>
              <a:rPr lang="sl-SI" sz="2400" dirty="0"/>
              <a:t>do znanstvene publikacije, shranjene v </a:t>
            </a:r>
            <a:r>
              <a:rPr lang="sl-SI" sz="2400" dirty="0" err="1"/>
              <a:t>repozitoriju</a:t>
            </a:r>
            <a:r>
              <a:rPr lang="sl-SI" sz="2400" dirty="0"/>
              <a:t> iz prejšnje alineje.</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ODPRTI DOSTOP DO ZNANSTVENIH PUBLIKACIJ</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58414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rmAutofit lnSpcReduction="10000"/>
          </a:bodyPr>
          <a:lstStyle/>
          <a:p>
            <a:pPr marL="0" lvl="0" indent="0" algn="just">
              <a:buNone/>
            </a:pPr>
            <a:r>
              <a:rPr lang="sl-SI" sz="2400" dirty="0"/>
              <a:t>Financerji v okviru pogojev sofinanciranja iz javnih virov najmanj v višini 50 % poleg odprtega dostopa do znanstvenih publikacij iz 2. člena te uredbe zahtevajo, izvajalci znanstvenoraziskovalne dejavnosti pa zagotovijo:</a:t>
            </a:r>
          </a:p>
          <a:p>
            <a:pPr algn="just"/>
            <a:r>
              <a:rPr lang="sl-SI" sz="2400" dirty="0"/>
              <a:t>pripravo in redno posodabljanje </a:t>
            </a:r>
            <a:r>
              <a:rPr lang="sl-SI" sz="2400" dirty="0">
                <a:highlight>
                  <a:srgbClr val="FFFF00"/>
                </a:highlight>
              </a:rPr>
              <a:t>načrta ravnanja z raziskovalnimi podatki</a:t>
            </a:r>
            <a:r>
              <a:rPr lang="sl-SI" sz="2400" dirty="0"/>
              <a:t> (v nadaljnjem besedilu: NRRP),</a:t>
            </a:r>
          </a:p>
          <a:p>
            <a:pPr algn="just"/>
            <a:r>
              <a:rPr lang="sl-SI" sz="2400" dirty="0"/>
              <a:t>ravnanje z raziskovalnimi podatki in drugimi rezultati raziskav, ustvarjenimi v okviru javno sofinanciranih raziskav, v skladu z načeli, ki omogočajo njihovo </a:t>
            </a:r>
            <a:r>
              <a:rPr lang="sl-SI" sz="2400" dirty="0" err="1"/>
              <a:t>najdljivost</a:t>
            </a:r>
            <a:r>
              <a:rPr lang="sl-SI" sz="2400" dirty="0"/>
              <a:t>, dostopnost, povezljivost in ponovno uporabo (v nadaljnjem besedilu: načela </a:t>
            </a:r>
            <a:r>
              <a:rPr lang="sl-SI" sz="2400" dirty="0">
                <a:highlight>
                  <a:srgbClr val="FFFF00"/>
                </a:highlight>
              </a:rPr>
              <a:t>FAIR</a:t>
            </a:r>
            <a:r>
              <a:rPr lang="sl-SI" sz="2400" dirty="0"/>
              <a:t>),</a:t>
            </a:r>
          </a:p>
          <a:p>
            <a:pPr algn="just"/>
            <a:r>
              <a:rPr lang="sl-SI" sz="2400" dirty="0"/>
              <a:t>odprti dostop do raziskovalnih podatkov in drugih rezultatov raziskav iz sofinanciranih raziskav v skladu z načelom »</a:t>
            </a:r>
            <a:r>
              <a:rPr lang="sl-SI" sz="2400" dirty="0">
                <a:highlight>
                  <a:srgbClr val="FFFF00"/>
                </a:highlight>
              </a:rPr>
              <a:t>odprti, kolikor je mogoče, zaprti, kolikor je nujno</a:t>
            </a:r>
            <a:r>
              <a:rPr lang="sl-SI" sz="2400" dirty="0"/>
              <a:t>«.</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ODPRTI DOSTOP DO RAZISKOVALNIH PODATKOV</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331317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031167"/>
            <a:ext cx="10515600" cy="4272197"/>
          </a:xfrm>
        </p:spPr>
        <p:txBody>
          <a:bodyPr>
            <a:noAutofit/>
          </a:bodyPr>
          <a:lstStyle/>
          <a:p>
            <a:pPr marL="0" indent="0" algn="just">
              <a:buNone/>
            </a:pPr>
            <a:r>
              <a:rPr lang="sl-SI" sz="2400" b="0" i="0" u="none" strike="noStrike" baseline="0" dirty="0">
                <a:solidFill>
                  <a:srgbClr val="000000"/>
                </a:solidFill>
                <a:highlight>
                  <a:srgbClr val="FFFF00"/>
                </a:highlight>
                <a:latin typeface="+mn-lt"/>
              </a:rPr>
              <a:t>Izjeme</a:t>
            </a:r>
            <a:r>
              <a:rPr lang="sl-SI" sz="2400" b="0" i="0" u="none" strike="noStrike" baseline="0" dirty="0">
                <a:solidFill>
                  <a:srgbClr val="000000"/>
                </a:solidFill>
                <a:latin typeface="+mn-lt"/>
              </a:rPr>
              <a:t> od popolnoma odprtega dostopa do raziskovalnih podatkov in drugih rezultatov raziskav so dopustne v utemeljenih primerih, ko popolnoma odprt dostop </a:t>
            </a:r>
            <a:r>
              <a:rPr lang="sl-SI" sz="2400" b="0" i="0" u="none" strike="noStrike" baseline="0" dirty="0">
                <a:solidFill>
                  <a:srgbClr val="000000"/>
                </a:solidFill>
                <a:highlight>
                  <a:srgbClr val="FFFF00"/>
                </a:highlight>
                <a:latin typeface="+mn-lt"/>
              </a:rPr>
              <a:t>preprečuje varstvo intelektualne lastnine, varstvo osebnih podatkov</a:t>
            </a:r>
            <a:r>
              <a:rPr lang="sl-SI" sz="2400" b="0" i="0" u="none" strike="noStrike" baseline="0" dirty="0">
                <a:solidFill>
                  <a:srgbClr val="000000"/>
                </a:solidFill>
                <a:latin typeface="+mn-lt"/>
              </a:rPr>
              <a:t>, varnost oseb ali države ali druge zakonske omejitve. Utemeljitev izjeme mora biti </a:t>
            </a:r>
            <a:r>
              <a:rPr lang="sl-SI" sz="2400" b="0" i="0" u="none" strike="noStrike" baseline="0" dirty="0">
                <a:solidFill>
                  <a:srgbClr val="000000"/>
                </a:solidFill>
                <a:highlight>
                  <a:srgbClr val="FFFF00"/>
                </a:highlight>
                <a:latin typeface="+mn-lt"/>
              </a:rPr>
              <a:t>obrazložena v NRRP</a:t>
            </a:r>
            <a:r>
              <a:rPr lang="sl-SI" sz="2400" b="0" i="0" u="none" strike="noStrike" baseline="0" dirty="0">
                <a:solidFill>
                  <a:srgbClr val="000000"/>
                </a:solidFill>
                <a:latin typeface="+mn-lt"/>
              </a:rPr>
              <a:t>. </a:t>
            </a:r>
          </a:p>
          <a:p>
            <a:pPr marL="0" indent="0" algn="just">
              <a:buNone/>
            </a:pPr>
            <a:r>
              <a:rPr lang="sl-SI" sz="2400" b="0" i="0" u="none" strike="noStrike" baseline="0" dirty="0">
                <a:solidFill>
                  <a:srgbClr val="000000"/>
                </a:solidFill>
                <a:latin typeface="+mn-lt"/>
              </a:rPr>
              <a:t>V primeru utemeljenih izjem iz prejšnjega odstavka morajo biti raziskovalni podatki in drugi rezultati raziskav, kadar je to mogoče, odprto dostopni v </a:t>
            </a:r>
            <a:r>
              <a:rPr lang="sl-SI" sz="2400" b="0" i="0" u="none" strike="noStrike" baseline="0" dirty="0" err="1">
                <a:solidFill>
                  <a:srgbClr val="000000"/>
                </a:solidFill>
                <a:highlight>
                  <a:srgbClr val="FFFF00"/>
                </a:highlight>
                <a:latin typeface="+mn-lt"/>
              </a:rPr>
              <a:t>anonimizirani</a:t>
            </a:r>
            <a:r>
              <a:rPr lang="sl-SI" sz="2400" b="0" i="0" u="none" strike="noStrike" baseline="0" dirty="0">
                <a:solidFill>
                  <a:srgbClr val="000000"/>
                </a:solidFill>
                <a:highlight>
                  <a:srgbClr val="FFFF00"/>
                </a:highlight>
                <a:latin typeface="+mn-lt"/>
              </a:rPr>
              <a:t> obliki ali nadzorovano omejeno dostopni</a:t>
            </a:r>
            <a:r>
              <a:rPr lang="sl-SI" sz="2400" b="0" i="0" u="none" strike="noStrike" baseline="0" dirty="0">
                <a:solidFill>
                  <a:srgbClr val="000000"/>
                </a:solidFill>
                <a:latin typeface="+mn-lt"/>
              </a:rPr>
              <a:t>. </a:t>
            </a:r>
          </a:p>
          <a:p>
            <a:pPr marL="0" indent="0" algn="just">
              <a:buNone/>
            </a:pPr>
            <a:r>
              <a:rPr lang="sl-SI" sz="2400" b="0" i="0" u="none" strike="noStrike" baseline="0" dirty="0">
                <a:solidFill>
                  <a:srgbClr val="000000"/>
                </a:solidFill>
                <a:latin typeface="+mn-lt"/>
              </a:rPr>
              <a:t>Kadar raziskovalni podatki in drugi rezultati raziskav zaradi utemeljenih izjem iz tretjega odstavka tega člena ne morejo biti odprto dostopni in ni zakonskih omejitev, da povezani metapodatki ne bi bili odprto dostopni, morajo biti </a:t>
            </a:r>
            <a:r>
              <a:rPr lang="sl-SI" sz="2400" b="0" i="0" u="none" strike="noStrike" baseline="0" dirty="0">
                <a:solidFill>
                  <a:srgbClr val="000000"/>
                </a:solidFill>
                <a:highlight>
                  <a:srgbClr val="FFFF00"/>
                </a:highlight>
                <a:latin typeface="+mn-lt"/>
              </a:rPr>
              <a:t>odprto dostopni vsaj metapodatki</a:t>
            </a:r>
            <a:r>
              <a:rPr lang="sl-SI" sz="2400" b="0" i="0" u="none" strike="noStrike" baseline="0" dirty="0">
                <a:solidFill>
                  <a:srgbClr val="000000"/>
                </a:solidFill>
                <a:latin typeface="+mn-lt"/>
              </a:rPr>
              <a:t>. </a:t>
            </a:r>
            <a:endParaRPr lang="sl-SI" sz="2400" dirty="0">
              <a:latin typeface="+mn-lt"/>
            </a:endParaRP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ODPRTI DOSTOP DO RAZISKOVALNIH PODATKOV</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12238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2226039"/>
            <a:ext cx="10515600" cy="4077325"/>
          </a:xfrm>
        </p:spPr>
        <p:txBody>
          <a:bodyPr>
            <a:noAutofit/>
          </a:bodyPr>
          <a:lstStyle/>
          <a:p>
            <a:pPr marL="0" lvl="0" indent="0" algn="just">
              <a:buNone/>
            </a:pPr>
            <a:r>
              <a:rPr lang="sl-SI" sz="2400" dirty="0"/>
              <a:t>Avtorske pravice na znanstvenih publikacijah lahko avtorji znanstvenih publikacij ali njihovi delodajalci, kadar so pravice prenesene nanje, prenašajo naprej na tretje osebe </a:t>
            </a:r>
            <a:r>
              <a:rPr lang="sl-SI" sz="2400" dirty="0">
                <a:highlight>
                  <a:srgbClr val="FFFF00"/>
                </a:highlight>
              </a:rPr>
              <a:t>le </a:t>
            </a:r>
            <a:r>
              <a:rPr lang="sl-SI" sz="2400" dirty="0" err="1">
                <a:highlight>
                  <a:srgbClr val="FFFF00"/>
                </a:highlight>
              </a:rPr>
              <a:t>neizključno</a:t>
            </a:r>
            <a:r>
              <a:rPr lang="sl-SI" sz="2400" dirty="0"/>
              <a:t>.</a:t>
            </a:r>
          </a:p>
          <a:p>
            <a:pPr marL="0" lvl="0" indent="0" algn="just">
              <a:buNone/>
            </a:pPr>
            <a:r>
              <a:rPr lang="sl-SI" sz="2400" dirty="0"/>
              <a:t>Avtorji znanstvenih publikacij ali njihovi delodajalci, kadar so avtorske pravice prenesene nanje na podlagi zakona, morajo znanstvene publikacije objaviti pod odprto licenco, ki vsakomur omogoča, da v skladu z načeli znanstvenoraziskovalne etike </a:t>
            </a:r>
            <a:r>
              <a:rPr lang="sl-SI" sz="2400" dirty="0">
                <a:highlight>
                  <a:srgbClr val="FFFF00"/>
                </a:highlight>
              </a:rPr>
              <a:t>znanstveno publikacijo prosto uporablja, spreminja in deli</a:t>
            </a:r>
            <a:r>
              <a:rPr lang="sl-SI" sz="2400" dirty="0"/>
              <a:t> (na primer licenci </a:t>
            </a:r>
            <a:r>
              <a:rPr lang="sl-SI" sz="2400" dirty="0" err="1"/>
              <a:t>Creative</a:t>
            </a:r>
            <a:r>
              <a:rPr lang="sl-SI" sz="2400" dirty="0"/>
              <a:t> </a:t>
            </a:r>
            <a:r>
              <a:rPr lang="sl-SI" sz="2400" dirty="0" err="1"/>
              <a:t>Commons</a:t>
            </a:r>
            <a:r>
              <a:rPr lang="sl-SI" sz="2400" dirty="0"/>
              <a:t> priznanje avtorstva (CC BY) in priznanje avtorstva – deljenje pod enakimi pogoji (CC BY-SA) ali njima enakovredne).</a:t>
            </a:r>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484906"/>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UPRAVLJANJE AVTORSKIH PRAVIC</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1101015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24D56B7-D1B7-4CCA-BF5C-3AC0A84F4FE6}"/>
              </a:ext>
            </a:extLst>
          </p:cNvPr>
          <p:cNvSpPr txBox="1">
            <a:spLocks noGrp="1"/>
          </p:cNvSpPr>
          <p:nvPr>
            <p:ph idx="1"/>
          </p:nvPr>
        </p:nvSpPr>
        <p:spPr>
          <a:xfrm>
            <a:off x="838203" y="4107305"/>
            <a:ext cx="10515600" cy="2196059"/>
          </a:xfrm>
        </p:spPr>
        <p:txBody>
          <a:bodyPr>
            <a:noAutofit/>
          </a:bodyPr>
          <a:lstStyle/>
          <a:p>
            <a:pPr marL="0" lvl="0" indent="0" algn="just">
              <a:buNone/>
            </a:pPr>
            <a:endParaRPr lang="sl-SI" sz="2400" dirty="0"/>
          </a:p>
        </p:txBody>
      </p:sp>
      <p:sp>
        <p:nvSpPr>
          <p:cNvPr id="4" name="Naslov 1">
            <a:extLst>
              <a:ext uri="{FF2B5EF4-FFF2-40B4-BE49-F238E27FC236}">
                <a16:creationId xmlns:a16="http://schemas.microsoft.com/office/drawing/2014/main" id="{0E395057-683C-4BEB-A044-78665B4D53E1}"/>
              </a:ext>
            </a:extLst>
          </p:cNvPr>
          <p:cNvSpPr txBox="1"/>
          <p:nvPr/>
        </p:nvSpPr>
        <p:spPr>
          <a:xfrm>
            <a:off x="838203" y="1369300"/>
            <a:ext cx="10515600" cy="225832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pl-PL" sz="3500" b="1" i="0" u="none" strike="noStrike" kern="1200" cap="none" spc="0" baseline="0" dirty="0">
                <a:solidFill>
                  <a:srgbClr val="000000"/>
                </a:solidFill>
                <a:uFillTx/>
                <a:latin typeface="Calibri"/>
              </a:rPr>
              <a:t>VREDNOTENJE IN OCENJEVANJE RAZISKOVALCEV, RAZISKOVALNIH ORGANIZACIJ, RAZISKOVALNIH PROGRAMOV IN PROJEKTOV V SKLADU Z NAČELI ODPRTE ZNANOSTI</a:t>
            </a:r>
            <a:endParaRPr lang="sl-SI" sz="3500" b="1" i="0" u="none" strike="noStrike" kern="1200" cap="none" spc="0" baseline="0" dirty="0">
              <a:solidFill>
                <a:srgbClr val="000000"/>
              </a:solidFill>
              <a:uFillTx/>
              <a:latin typeface="Calibri"/>
            </a:endParaRPr>
          </a:p>
        </p:txBody>
      </p:sp>
      <p:sp>
        <p:nvSpPr>
          <p:cNvPr id="8" name="Date Placeholder 7">
            <a:extLst>
              <a:ext uri="{FF2B5EF4-FFF2-40B4-BE49-F238E27FC236}">
                <a16:creationId xmlns:a16="http://schemas.microsoft.com/office/drawing/2014/main" id="{F89123A0-30F5-403A-8D75-78520CBB9725}"/>
              </a:ext>
            </a:extLst>
          </p:cNvPr>
          <p:cNvSpPr>
            <a:spLocks noGrp="1"/>
          </p:cNvSpPr>
          <p:nvPr>
            <p:ph type="dt" sz="half" idx="7"/>
          </p:nvPr>
        </p:nvSpPr>
        <p:spPr/>
        <p:txBody>
          <a:bodyPr/>
          <a:lstStyle/>
          <a:p>
            <a:pPr lvl="0"/>
            <a:r>
              <a:rPr lang="en-SI"/>
              <a:t>CC-BY 4.0 </a:t>
            </a:r>
            <a:endParaRPr lang="sl-SI"/>
          </a:p>
        </p:txBody>
      </p:sp>
      <p:sp>
        <p:nvSpPr>
          <p:cNvPr id="9" name="Footer Placeholder 8">
            <a:extLst>
              <a:ext uri="{FF2B5EF4-FFF2-40B4-BE49-F238E27FC236}">
                <a16:creationId xmlns:a16="http://schemas.microsoft.com/office/drawing/2014/main" id="{E6B33A8A-FFF7-4825-85F5-1D29A821A516}"/>
              </a:ext>
            </a:extLst>
          </p:cNvPr>
          <p:cNvSpPr>
            <a:spLocks noGrp="1"/>
          </p:cNvSpPr>
          <p:nvPr>
            <p:ph type="ftr" sz="quarter" idx="9"/>
          </p:nvPr>
        </p:nvSpPr>
        <p:spPr/>
        <p:txBody>
          <a:bodyPr/>
          <a:lstStyle/>
          <a:p>
            <a:pPr lvl="0"/>
            <a:r>
              <a:rPr lang="sl-SI"/>
              <a:t>Strateški dnevi IJS, Portorož, 8. 11. 2023</a:t>
            </a:r>
          </a:p>
        </p:txBody>
      </p:sp>
    </p:spTree>
    <p:extLst>
      <p:ext uri="{BB962C8B-B14F-4D97-AF65-F5344CB8AC3E}">
        <p14:creationId xmlns:p14="http://schemas.microsoft.com/office/powerpoint/2010/main" val="2629893693"/>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1340</Words>
  <Application>Microsoft Office PowerPoint</Application>
  <PresentationFormat>Widescreen</PresentationFormat>
  <Paragraphs>84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Officeova 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Tomas Bercic</dc:creator>
  <cp:lastModifiedBy>Luka Šušteršič</cp:lastModifiedBy>
  <cp:revision>28</cp:revision>
  <dcterms:created xsi:type="dcterms:W3CDTF">2023-09-11T08:00:44Z</dcterms:created>
  <dcterms:modified xsi:type="dcterms:W3CDTF">2023-11-13T12:20:16Z</dcterms:modified>
</cp:coreProperties>
</file>